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2"/>
  </p:notesMasterIdLst>
  <p:sldIdLst>
    <p:sldId id="256" r:id="rId2"/>
    <p:sldId id="257" r:id="rId3"/>
    <p:sldId id="300" r:id="rId4"/>
    <p:sldId id="258" r:id="rId5"/>
    <p:sldId id="301" r:id="rId6"/>
    <p:sldId id="302" r:id="rId7"/>
    <p:sldId id="303" r:id="rId8"/>
    <p:sldId id="304" r:id="rId9"/>
    <p:sldId id="264" r:id="rId10"/>
    <p:sldId id="280" r:id="rId11"/>
  </p:sldIdLst>
  <p:sldSz cx="9144000" cy="5143500" type="screen16x9"/>
  <p:notesSz cx="6858000" cy="9144000"/>
  <p:embeddedFontLst>
    <p:embeddedFont>
      <p:font typeface="Alata" panose="02010600030101010101" charset="0"/>
      <p:regular r:id="rId13"/>
    </p:embeddedFont>
    <p:embeddedFont>
      <p:font typeface="Calibri" panose="020F0502020204030204" pitchFamily="3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
      <p:font typeface="Roboto Condensed Light" panose="02000000000000000000" pitchFamily="2" charset="0"/>
      <p:regular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E55D78-7D80-4F04-BE48-34030AEF78BF}">
  <a:tblStyle styleId="{BBE55D78-7D80-4F04-BE48-34030AEF78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46" autoAdjust="0"/>
    <p:restoredTop sz="82524" autoAdjust="0"/>
  </p:normalViewPr>
  <p:slideViewPr>
    <p:cSldViewPr snapToGrid="0">
      <p:cViewPr varScale="1">
        <p:scale>
          <a:sx n="120" d="100"/>
          <a:sy n="120" d="100"/>
        </p:scale>
        <p:origin x="178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4"/>
        <p:cNvGrpSpPr/>
        <p:nvPr/>
      </p:nvGrpSpPr>
      <p:grpSpPr>
        <a:xfrm>
          <a:off x="0" y="0"/>
          <a:ext cx="0" cy="0"/>
          <a:chOff x="0" y="0"/>
          <a:chExt cx="0" cy="0"/>
        </a:xfrm>
      </p:grpSpPr>
      <p:sp>
        <p:nvSpPr>
          <p:cNvPr id="2085" name="Google Shape;2085;gdc6316f5a0_0_1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6" name="Google Shape;2086;gdc6316f5a0_0_1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Testing site is one important public facility in the prevention of COVID-19. </a:t>
            </a: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Literature review. Although there is lots of studies on the measurement of spatial accessibility to health care services</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Many research focuses on the county level of accessibility measurement of a whole state. However, investigating a micro-level region will be more meaningful because in reality, people tend to travel across tracts rather than counties to access the COVID-19 medical resources timely.</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 most studies only considered one travel mode, especially driving, in the measurement of accessibility. But when accounting for a city, accessibility by different transit modes (personal vehicles, walking and public transit) should be analyzed and compared since multimodal network is a fundamental component of a city </a:t>
            </a:r>
          </a:p>
          <a:p>
            <a:pPr marL="342900" lvl="0" indent="-342900" algn="l" rtl="0">
              <a:spcBef>
                <a:spcPts val="0"/>
              </a:spcBef>
              <a:spcAft>
                <a:spcPts val="0"/>
              </a:spcAft>
              <a:buAutoNum type="arabicPeriod"/>
            </a:pPr>
            <a:r>
              <a:rPr lang="en-US" sz="1800">
                <a:effectLst/>
                <a:latin typeface="Times New Roman" panose="02020603050405020304" pitchFamily="18" charset="0"/>
                <a:ea typeface="等线" panose="02010600030101010101" pitchFamily="2" charset="-122"/>
              </a:rPr>
              <a:t>…</a:t>
            </a:r>
          </a:p>
          <a:p>
            <a:pPr marL="342900" lvl="0" indent="-342900" algn="l" rtl="0">
              <a:spcBef>
                <a:spcPts val="0"/>
              </a:spcBef>
              <a:spcAft>
                <a:spcPts val="0"/>
              </a:spcAft>
              <a:buAutoNum type="arabicPeriod"/>
            </a:pPr>
            <a:endParaRPr lang="en-US" sz="1800">
              <a:effectLst/>
              <a:latin typeface="Times New Roman" panose="02020603050405020304" pitchFamily="18" charset="0"/>
              <a:ea typeface="等线" panose="02010600030101010101" pitchFamily="2" charset="-122"/>
            </a:endParaRPr>
          </a:p>
          <a:p>
            <a:pPr marL="228600" lvl="0" indent="-228600" algn="l" rtl="0">
              <a:spcBef>
                <a:spcPts val="0"/>
              </a:spcBef>
              <a:spcAft>
                <a:spcPts val="0"/>
              </a:spcAft>
              <a:buAutoNum type="arabicPeriod"/>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Based on these problems… </a:t>
            </a:r>
            <a:r>
              <a:rPr lang="en-US" sz="1800">
                <a:effectLst/>
                <a:latin typeface="Times New Roman" panose="02020603050405020304" pitchFamily="18" charset="0"/>
                <a:ea typeface="等线" panose="02010600030101010101" pitchFamily="2" charset="-122"/>
              </a:rPr>
              <a:t>four most common travel patterns in NYC, including walking, driving, subway and bus, are compared based on the O-D travel time matrix of ArcGIS Network Analyst</a:t>
            </a:r>
            <a:endParaRPr/>
          </a:p>
        </p:txBody>
      </p:sp>
    </p:spTree>
    <p:extLst>
      <p:ext uri="{BB962C8B-B14F-4D97-AF65-F5344CB8AC3E}">
        <p14:creationId xmlns:p14="http://schemas.microsoft.com/office/powerpoint/2010/main" val="691438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Spatial autocorrelation and kernel density estimation methods </a:t>
            </a: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the testing sites are spatially clustered in NYC.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Walking and driving are categorized into non-transit mode. </a:t>
            </a:r>
          </a:p>
          <a:p>
            <a:pPr marL="0" lvl="0" indent="0" algn="l" rtl="0">
              <a:spcBef>
                <a:spcPts val="0"/>
              </a:spcBef>
              <a:spcAft>
                <a:spcPts val="0"/>
              </a:spcAft>
              <a:buNone/>
            </a:pPr>
            <a:r>
              <a:rPr lang="zh-CN" altLang="en-US" sz="1800">
                <a:effectLst/>
                <a:latin typeface="Times New Roman" panose="02020603050405020304" pitchFamily="18" charset="0"/>
                <a:ea typeface="等线" panose="02010600030101010101" pitchFamily="2" charset="-122"/>
              </a:rPr>
              <a:t>技术路线，</a:t>
            </a:r>
            <a:r>
              <a:rPr lang="en-US" altLang="zh-CN" sz="1800">
                <a:effectLst/>
                <a:latin typeface="Times New Roman" panose="02020603050405020304" pitchFamily="18" charset="0"/>
                <a:ea typeface="等线" panose="02010600030101010101" pitchFamily="2" charset="-122"/>
              </a:rPr>
              <a:t>key step: build road network and OD matrix</a:t>
            </a:r>
            <a:endParaRPr lang="en-US" sz="1800">
              <a:effectLst/>
              <a:latin typeface="Times New Roman" panose="02020603050405020304" pitchFamily="18" charset="0"/>
              <a:ea typeface="等线" panose="02010600030101010101" pitchFamily="2" charset="-122"/>
            </a:endParaRP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Calcualte the census tract i’s accessibility. O</a:t>
            </a:r>
            <a:r>
              <a:rPr lang="zh-CN" altLang="en-US" sz="1800">
                <a:effectLst/>
                <a:latin typeface="Times New Roman" panose="02020603050405020304" pitchFamily="18" charset="0"/>
                <a:ea typeface="等线" panose="02010600030101010101" pitchFamily="2" charset="-122"/>
              </a:rPr>
              <a:t>点 </a:t>
            </a:r>
            <a:r>
              <a:rPr lang="en-US" altLang="zh-CN" sz="1800">
                <a:effectLst/>
                <a:latin typeface="Times New Roman" panose="02020603050405020304" pitchFamily="18" charset="0"/>
                <a:ea typeface="等线" panose="02010600030101010101" pitchFamily="2" charset="-122"/>
              </a:rPr>
              <a:t>D</a:t>
            </a:r>
            <a:r>
              <a:rPr lang="zh-CN" altLang="en-US" sz="1800">
                <a:effectLst/>
                <a:latin typeface="Times New Roman" panose="02020603050405020304" pitchFamily="18" charset="0"/>
                <a:ea typeface="等线" panose="02010600030101010101" pitchFamily="2" charset="-122"/>
              </a:rPr>
              <a:t>点</a:t>
            </a:r>
            <a:endParaRPr lang="en-US" altLang="zh-CN" sz="1800">
              <a:effectLst/>
              <a:latin typeface="Times New Roman" panose="02020603050405020304" pitchFamily="18" charset="0"/>
              <a:ea typeface="等线" panose="02010600030101010101" pitchFamily="2" charset="-122"/>
            </a:endParaRPr>
          </a:p>
          <a:p>
            <a:pPr marL="0" lvl="0" indent="0" algn="l" rtl="0">
              <a:spcBef>
                <a:spcPts val="0"/>
              </a:spcBef>
              <a:spcAft>
                <a:spcPts val="0"/>
              </a:spcAft>
              <a:buNone/>
            </a:pPr>
            <a:r>
              <a:rPr lang="zh-CN" altLang="en-US" sz="1800">
                <a:effectLst/>
                <a:latin typeface="Times New Roman" panose="02020603050405020304" pitchFamily="18" charset="0"/>
                <a:ea typeface="等线" panose="02010600030101010101" pitchFamily="2" charset="-122"/>
              </a:rPr>
              <a:t>只考虑</a:t>
            </a:r>
            <a:r>
              <a:rPr lang="en-US" altLang="zh-CN" sz="1800">
                <a:effectLst/>
                <a:latin typeface="Times New Roman" panose="02020603050405020304" pitchFamily="18" charset="0"/>
                <a:ea typeface="等线" panose="02010600030101010101" pitchFamily="2" charset="-122"/>
              </a:rPr>
              <a:t>15</a:t>
            </a:r>
            <a:r>
              <a:rPr lang="zh-CN" altLang="en-US" sz="1800">
                <a:effectLst/>
                <a:latin typeface="Times New Roman" panose="02020603050405020304" pitchFamily="18" charset="0"/>
                <a:ea typeface="等线" panose="02010600030101010101" pitchFamily="2" charset="-122"/>
              </a:rPr>
              <a:t>分钟以内能</a:t>
            </a:r>
            <a:r>
              <a:rPr lang="en-US" altLang="zh-CN" sz="1800">
                <a:effectLst/>
                <a:latin typeface="Times New Roman" panose="02020603050405020304" pitchFamily="18" charset="0"/>
                <a:ea typeface="等线" panose="02010600030101010101" pitchFamily="2" charset="-122"/>
              </a:rPr>
              <a:t>access</a:t>
            </a:r>
            <a:r>
              <a:rPr lang="zh-CN" altLang="en-US" sz="1800">
                <a:effectLst/>
                <a:latin typeface="Times New Roman" panose="02020603050405020304" pitchFamily="18" charset="0"/>
                <a:ea typeface="等线" panose="02010600030101010101" pitchFamily="2" charset="-122"/>
              </a:rPr>
              <a:t>的所有</a:t>
            </a:r>
            <a:r>
              <a:rPr lang="en-US" altLang="zh-CN" sz="1800">
                <a:effectLst/>
                <a:latin typeface="Times New Roman" panose="02020603050405020304" pitchFamily="18" charset="0"/>
                <a:ea typeface="等线" panose="02010600030101010101" pitchFamily="2" charset="-122"/>
              </a:rPr>
              <a:t>testing sites</a:t>
            </a:r>
            <a:r>
              <a:rPr lang="zh-CN" altLang="en-US" sz="1800">
                <a:effectLst/>
                <a:latin typeface="Times New Roman" panose="02020603050405020304" pitchFamily="18" charset="0"/>
                <a:ea typeface="等线" panose="02010600030101010101" pitchFamily="2" charset="-122"/>
              </a:rPr>
              <a:t>，这个个数越多，时间越短</a:t>
            </a:r>
            <a:endParaRPr lang="en-US" sz="1800">
              <a:effectLst/>
              <a:latin typeface="Times New Roman" panose="02020603050405020304" pitchFamily="18" charset="0"/>
              <a:ea typeface="等线" panose="02010600030101010101" pitchFamily="2" charset="-122"/>
            </a:endParaRPr>
          </a:p>
          <a:p>
            <a:pPr marL="0" lvl="0" indent="0" algn="l" rtl="0">
              <a:spcBef>
                <a:spcPts val="0"/>
              </a:spcBef>
              <a:spcAft>
                <a:spcPts val="0"/>
              </a:spcAft>
              <a:buNone/>
            </a:pPr>
            <a:r>
              <a:rPr lang="en-US" sz="1800">
                <a:effectLst/>
                <a:latin typeface="Times New Roman" panose="02020603050405020304" pitchFamily="18" charset="0"/>
                <a:ea typeface="等线" panose="02010600030101010101" pitchFamily="2" charset="-122"/>
              </a:rPr>
              <a:t>Considering that people typically walk and drive on different types of roads, this study extract common types of roads for pedestrians and drivers as table 1 shows. </a:t>
            </a:r>
            <a:endParaRPr/>
          </a:p>
        </p:txBody>
      </p:sp>
    </p:spTree>
    <p:extLst>
      <p:ext uri="{BB962C8B-B14F-4D97-AF65-F5344CB8AC3E}">
        <p14:creationId xmlns:p14="http://schemas.microsoft.com/office/powerpoint/2010/main" val="859354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cs typeface="Times New Roman" panose="02020603050405020304" pitchFamily="18" charset="0"/>
              </a:rPr>
              <a:t>To evaluate how transit improves the accessibility, subways and buses, two dominant transit systems, are chosen and their accessibilities are calculated differently from the non-transit modes, since transit routes and schedules are fixable with given stops that travelers should take., the transit road network for subway and bus are built based on the GTFS data. The transit accessibility of each stop is calculated as the following equation: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rPr>
              <a:t>The speeds of taking the subway and bus are set to 28km/h and 13km/h respectively. To build a comprehensive transit road network system, pedestrian road network is combined with the subway or bus route system, since when getting off the nearest stops to the testing sites, people still need to walk for a while to reach their final destination, the testing sites.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en-US" sz="1800">
                <a:effectLst/>
                <a:latin typeface="Calibri" panose="020F0502020204030204" pitchFamily="34" charset="0"/>
                <a:ea typeface="等线" panose="02010600030101010101" pitchFamily="2" charset="-122"/>
                <a:cs typeface="Times New Roman" panose="02020603050405020304" pitchFamily="18" charset="0"/>
              </a:rPr>
              <a:t>起点设成</a:t>
            </a:r>
            <a:r>
              <a:rPr lang="en-US" altLang="zh-CN" sz="1800">
                <a:effectLst/>
                <a:latin typeface="Calibri" panose="020F0502020204030204" pitchFamily="34" charset="0"/>
                <a:ea typeface="等线" panose="02010600030101010101" pitchFamily="2" charset="-122"/>
                <a:cs typeface="Times New Roman" panose="02020603050405020304" pitchFamily="18" charset="0"/>
              </a:rPr>
              <a:t>stop</a:t>
            </a:r>
            <a:r>
              <a:rPr lang="zh-CN" altLang="en-US" sz="1800">
                <a:effectLst/>
                <a:latin typeface="Calibri" panose="020F0502020204030204" pitchFamily="34" charset="0"/>
                <a:ea typeface="等线" panose="02010600030101010101" pitchFamily="2" charset="-122"/>
                <a:cs typeface="Times New Roman" panose="02020603050405020304" pitchFamily="18" charset="0"/>
              </a:rPr>
              <a:t>，因为交通路网相对死板</a:t>
            </a:r>
            <a:endParaRPr lang="en-US" altLang="zh-CN" sz="1800">
              <a:effectLst/>
              <a:latin typeface="Calibri" panose="020F0502020204030204" pitchFamily="34"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en-US" sz="1800">
                <a:effectLst/>
                <a:latin typeface="Calibri" panose="020F0502020204030204" pitchFamily="34" charset="0"/>
                <a:ea typeface="等线" panose="02010600030101010101" pitchFamily="2" charset="-122"/>
                <a:cs typeface="Times New Roman" panose="02020603050405020304" pitchFamily="18" charset="0"/>
              </a:rPr>
              <a:t>考虑到实际中，人们下了地铁站还要走一段路，所以</a:t>
            </a:r>
            <a:r>
              <a:rPr lang="en-US" altLang="zh-CN" sz="1800">
                <a:effectLst/>
                <a:latin typeface="Calibri" panose="020F0502020204030204" pitchFamily="34" charset="0"/>
                <a:ea typeface="等线" panose="02010600030101010101" pitchFamily="2" charset="-122"/>
                <a:cs typeface="Times New Roman" panose="02020603050405020304" pitchFamily="18" charset="0"/>
              </a:rPr>
              <a:t>combine</a:t>
            </a:r>
            <a:r>
              <a:rPr lang="zh-CN" altLang="en-US" sz="1800">
                <a:effectLst/>
                <a:latin typeface="Calibri" panose="020F0502020204030204" pitchFamily="34" charset="0"/>
                <a:ea typeface="等线" panose="02010600030101010101" pitchFamily="2" charset="-122"/>
                <a:cs typeface="Times New Roman" panose="02020603050405020304" pitchFamily="18" charset="0"/>
              </a:rPr>
              <a:t>了行人路网</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843121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等线" panose="02010600030101010101" pitchFamily="2" charset="-122"/>
                <a:cs typeface="Times New Roman" panose="02020603050405020304" pitchFamily="18" charset="0"/>
              </a:rPr>
              <a:t>. Walk accessibility indicates a tightly clustering distribution pattern, which is highest in Manhattan and decreases gradually to the edge. In contrast, the distribution of drive accessibility is random, with a few highest regions in Manhattan and Brooklyn, Queens and Staten Island. The accessibility enhances significantly from walking to driving, since ideally with driving, people can access to more testing sites within a shorter time. However, in reality the driving accessibility will be less than this study shows, considering the traffic congestion and parking issues. Transit accessibility is highest in Manhattan and decay gradually to the boundary of NYC. Most regions are more accessible to subways than bus, since typically subways take shorter time to wait and hardly encounter traffic jam, despite that there are much more bus stations than subways in NYC.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除了</a:t>
            </a:r>
            <a:r>
              <a:rPr lang="en-US" altLang="zh-CN" sz="1800">
                <a:effectLst/>
                <a:latin typeface="Times New Roman" panose="02020603050405020304" pitchFamily="18" charset="0"/>
                <a:ea typeface="等线" panose="02010600030101010101" pitchFamily="2" charset="-122"/>
                <a:cs typeface="Times New Roman" panose="02020603050405020304" pitchFamily="18" charset="0"/>
              </a:rPr>
              <a:t>driving </a:t>
            </a: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其他三个都很</a:t>
            </a:r>
            <a:r>
              <a:rPr lang="en-US" altLang="zh-CN" sz="1800">
                <a:effectLst/>
                <a:latin typeface="Times New Roman" panose="02020603050405020304" pitchFamily="18" charset="0"/>
                <a:ea typeface="等线" panose="02010600030101010101" pitchFamily="2" charset="-122"/>
                <a:cs typeface="Times New Roman" panose="02020603050405020304" pitchFamily="18" charset="0"/>
              </a:rPr>
              <a:t>cluster</a:t>
            </a: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，从中心到边远依次递减。</a:t>
            </a:r>
            <a:endParaRPr lang="en-US" altLang="zh-CN" sz="1800">
              <a:effectLst/>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在现实中，这些</a:t>
            </a:r>
            <a:r>
              <a:rPr lang="en-US" altLang="zh-CN" sz="1800">
                <a:effectLst/>
                <a:latin typeface="Times New Roman" panose="02020603050405020304" pitchFamily="18" charset="0"/>
                <a:ea typeface="等线" panose="02010600030101010101" pitchFamily="2" charset="-122"/>
                <a:cs typeface="Times New Roman" panose="02020603050405020304" pitchFamily="18" charset="0"/>
              </a:rPr>
              <a:t>accessibility</a:t>
            </a: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计算会更低一些，因为还要考虑到人们等车，等红绿灯，堵车的时间（</a:t>
            </a:r>
            <a:r>
              <a:rPr lang="en-US" altLang="zh-CN" sz="1800">
                <a:effectLst/>
                <a:latin typeface="Times New Roman" panose="02020603050405020304" pitchFamily="18" charset="0"/>
                <a:ea typeface="等线" panose="02010600030101010101" pitchFamily="2" charset="-122"/>
                <a:cs typeface="Times New Roman" panose="02020603050405020304" pitchFamily="18" charset="0"/>
              </a:rPr>
              <a:t>future work</a:t>
            </a:r>
            <a:r>
              <a:rPr lang="zh-CN" altLang="en-US" sz="1800">
                <a:effectLst/>
                <a:latin typeface="Times New Roman" panose="02020603050405020304" pitchFamily="18" charset="0"/>
                <a:ea typeface="等线" panose="02010600030101010101" pitchFamily="2" charset="-122"/>
                <a:cs typeface="Times New Roman" panose="02020603050405020304" pitchFamily="18" charset="0"/>
              </a:rPr>
              <a:t>）</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effectLst/>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36183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By subways or buses, within half an hour people can access almost all the testing sites in NYC. High transit acessibility</a:t>
            </a:r>
            <a:endParaRPr/>
          </a:p>
        </p:txBody>
      </p:sp>
    </p:spTree>
    <p:extLst>
      <p:ext uri="{BB962C8B-B14F-4D97-AF65-F5344CB8AC3E}">
        <p14:creationId xmlns:p14="http://schemas.microsoft.com/office/powerpoint/2010/main" val="625882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c6316f5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c6316f5a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pSp>
        <p:nvGrpSpPr>
          <p:cNvPr id="17" name="Google Shape;17;p4"/>
          <p:cNvGrpSpPr/>
          <p:nvPr/>
        </p:nvGrpSpPr>
        <p:grpSpPr>
          <a:xfrm>
            <a:off x="-25" y="0"/>
            <a:ext cx="9144020" cy="342900"/>
            <a:chOff x="-25" y="0"/>
            <a:chExt cx="9144020" cy="342900"/>
          </a:xfrm>
        </p:grpSpPr>
        <p:sp>
          <p:nvSpPr>
            <p:cNvPr id="18" name="Google Shape;18;p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4"/>
            <p:cNvGrpSpPr/>
            <p:nvPr/>
          </p:nvGrpSpPr>
          <p:grpSpPr>
            <a:xfrm>
              <a:off x="215975" y="111150"/>
              <a:ext cx="642950" cy="120600"/>
              <a:chOff x="215975" y="152625"/>
              <a:chExt cx="642950" cy="120600"/>
            </a:xfrm>
          </p:grpSpPr>
          <p:sp>
            <p:nvSpPr>
              <p:cNvPr id="20" name="Google Shape;20;p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23;p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200"/>
              <a:buFont typeface="Anaheim"/>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4" name="Google Shape;24;p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5" name="Google Shape;25;p4"/>
          <p:cNvGrpSpPr/>
          <p:nvPr/>
        </p:nvGrpSpPr>
        <p:grpSpPr>
          <a:xfrm>
            <a:off x="66650" y="204750"/>
            <a:ext cx="9077378" cy="4938900"/>
            <a:chOff x="104750" y="204750"/>
            <a:chExt cx="9077378" cy="4938900"/>
          </a:xfrm>
        </p:grpSpPr>
        <p:grpSp>
          <p:nvGrpSpPr>
            <p:cNvPr id="26" name="Google Shape;26;p4"/>
            <p:cNvGrpSpPr/>
            <p:nvPr/>
          </p:nvGrpSpPr>
          <p:grpSpPr>
            <a:xfrm>
              <a:off x="104750" y="206700"/>
              <a:ext cx="9077378" cy="342900"/>
              <a:chOff x="-25" y="0"/>
              <a:chExt cx="9182983" cy="342900"/>
            </a:xfrm>
          </p:grpSpPr>
          <p:sp>
            <p:nvSpPr>
              <p:cNvPr id="27" name="Google Shape;27;p4"/>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4"/>
              <p:cNvGrpSpPr/>
              <p:nvPr/>
            </p:nvGrpSpPr>
            <p:grpSpPr>
              <a:xfrm>
                <a:off x="215975" y="111150"/>
                <a:ext cx="642950" cy="120600"/>
                <a:chOff x="215975" y="152625"/>
                <a:chExt cx="642950" cy="120600"/>
              </a:xfrm>
            </p:grpSpPr>
            <p:sp>
              <p:nvSpPr>
                <p:cNvPr id="29" name="Google Shape;29;p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2" name="Google Shape;32;p4"/>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a:endParaRPr/>
          </a:p>
        </p:txBody>
      </p:sp>
      <p:sp>
        <p:nvSpPr>
          <p:cNvPr id="48" name="Google Shape;48;p7"/>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3"/>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3"/>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9" name="Google Shape;79;p13"/>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80" name="Google Shape;80;p13"/>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1" name="Google Shape;81;p13"/>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2" name="Google Shape;82;p13"/>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3" name="Google Shape;83;p13"/>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4" name="Google Shape;84;p13"/>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5" name="Google Shape;85;p13"/>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6" name="Google Shape;86;p13"/>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7" name="Google Shape;87;p13"/>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8" name="Google Shape;88;p13"/>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1">
  <p:cSld name="CUSTOM_1_1">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3" name="Google Shape;113;p16"/>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4" name="Google Shape;114;p16"/>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15" name="Google Shape;115;p16"/>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6" name="Google Shape;116;p16"/>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17" name="Google Shape;117;p16"/>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8" name="Google Shape;118;p16"/>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19" name="Google Shape;119;p16"/>
          <p:cNvGrpSpPr/>
          <p:nvPr/>
        </p:nvGrpSpPr>
        <p:grpSpPr>
          <a:xfrm>
            <a:off x="-25" y="0"/>
            <a:ext cx="9144020" cy="342900"/>
            <a:chOff x="-25" y="0"/>
            <a:chExt cx="9144020" cy="342900"/>
          </a:xfrm>
        </p:grpSpPr>
        <p:sp>
          <p:nvSpPr>
            <p:cNvPr id="120" name="Google Shape;120;p1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6"/>
            <p:cNvGrpSpPr/>
            <p:nvPr/>
          </p:nvGrpSpPr>
          <p:grpSpPr>
            <a:xfrm>
              <a:off x="215975" y="111150"/>
              <a:ext cx="642950" cy="120600"/>
              <a:chOff x="215975" y="152625"/>
              <a:chExt cx="642950" cy="120600"/>
            </a:xfrm>
          </p:grpSpPr>
          <p:sp>
            <p:nvSpPr>
              <p:cNvPr id="122" name="Google Shape;122;p1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281"/>
        <p:cNvGrpSpPr/>
        <p:nvPr/>
      </p:nvGrpSpPr>
      <p:grpSpPr>
        <a:xfrm>
          <a:off x="0" y="0"/>
          <a:ext cx="0" cy="0"/>
          <a:chOff x="0" y="0"/>
          <a:chExt cx="0" cy="0"/>
        </a:xfrm>
      </p:grpSpPr>
      <p:grpSp>
        <p:nvGrpSpPr>
          <p:cNvPr id="282" name="Google Shape;282;p29"/>
          <p:cNvGrpSpPr/>
          <p:nvPr/>
        </p:nvGrpSpPr>
        <p:grpSpPr>
          <a:xfrm>
            <a:off x="-25" y="0"/>
            <a:ext cx="9144020" cy="342900"/>
            <a:chOff x="-25" y="0"/>
            <a:chExt cx="9144020" cy="342900"/>
          </a:xfrm>
        </p:grpSpPr>
        <p:sp>
          <p:nvSpPr>
            <p:cNvPr id="283" name="Google Shape;283;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9"/>
            <p:cNvGrpSpPr/>
            <p:nvPr/>
          </p:nvGrpSpPr>
          <p:grpSpPr>
            <a:xfrm>
              <a:off x="215975" y="111150"/>
              <a:ext cx="642950" cy="120600"/>
              <a:chOff x="215975" y="152625"/>
              <a:chExt cx="642950" cy="120600"/>
            </a:xfrm>
          </p:grpSpPr>
          <p:sp>
            <p:nvSpPr>
              <p:cNvPr id="285" name="Google Shape;285;p29"/>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59" r:id="rId5"/>
    <p:sldLayoutId id="2147483662" r:id="rId6"/>
    <p:sldLayoutId id="2147483675" r:id="rId7"/>
    <p:sldLayoutId id="214748367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grpSp>
        <p:nvGrpSpPr>
          <p:cNvPr id="319" name="Google Shape;319;p33"/>
          <p:cNvGrpSpPr/>
          <p:nvPr/>
        </p:nvGrpSpPr>
        <p:grpSpPr>
          <a:xfrm>
            <a:off x="4714028" y="873441"/>
            <a:ext cx="4509041" cy="3554532"/>
            <a:chOff x="4398025" y="622868"/>
            <a:chExt cx="4671130" cy="3682308"/>
          </a:xfrm>
        </p:grpSpPr>
        <p:sp>
          <p:nvSpPr>
            <p:cNvPr id="320" name="Google Shape;320;p33"/>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33"/>
            <p:cNvGrpSpPr/>
            <p:nvPr/>
          </p:nvGrpSpPr>
          <p:grpSpPr>
            <a:xfrm>
              <a:off x="5887555" y="1894040"/>
              <a:ext cx="1635387" cy="1330888"/>
              <a:chOff x="2357113" y="709250"/>
              <a:chExt cx="2171252" cy="1766978"/>
            </a:xfrm>
          </p:grpSpPr>
          <p:sp>
            <p:nvSpPr>
              <p:cNvPr id="335" name="Google Shape;335;p33"/>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3"/>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3"/>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3"/>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3"/>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3"/>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3"/>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3"/>
            <p:cNvGrpSpPr/>
            <p:nvPr/>
          </p:nvGrpSpPr>
          <p:grpSpPr>
            <a:xfrm>
              <a:off x="5134407" y="2468361"/>
              <a:ext cx="753147" cy="515697"/>
              <a:chOff x="4549425" y="3498550"/>
              <a:chExt cx="295375" cy="202250"/>
            </a:xfrm>
          </p:grpSpPr>
          <p:sp>
            <p:nvSpPr>
              <p:cNvPr id="383" name="Google Shape;383;p33"/>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33"/>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33"/>
          <p:cNvSpPr txBox="1">
            <a:spLocks noGrp="1"/>
          </p:cNvSpPr>
          <p:nvPr>
            <p:ph type="ctrTitle"/>
          </p:nvPr>
        </p:nvSpPr>
        <p:spPr>
          <a:xfrm>
            <a:off x="332532" y="605017"/>
            <a:ext cx="4710468" cy="27438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a:latin typeface="+mj-lt"/>
              </a:rPr>
              <a:t>Spatial accessibility to the COVID-19 testing sites and the driven factors behind in NYC</a:t>
            </a:r>
          </a:p>
        </p:txBody>
      </p:sp>
      <p:sp>
        <p:nvSpPr>
          <p:cNvPr id="396" name="Google Shape;396;p33"/>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tx1"/>
                </a:solidFill>
                <a:latin typeface="+mn-lt"/>
              </a:rPr>
              <a:t>Mid-point Presentation</a:t>
            </a:r>
          </a:p>
          <a:p>
            <a:pPr marL="0" lvl="0" indent="0" algn="l" rtl="0">
              <a:spcBef>
                <a:spcPts val="0"/>
              </a:spcBef>
              <a:spcAft>
                <a:spcPts val="0"/>
              </a:spcAft>
              <a:buNone/>
            </a:pPr>
            <a:r>
              <a:rPr lang="en">
                <a:solidFill>
                  <a:schemeClr val="tx1"/>
                </a:solidFill>
                <a:latin typeface="+mn-lt"/>
              </a:rPr>
              <a:t>K</a:t>
            </a:r>
            <a:r>
              <a:rPr lang="en-US" altLang="zh-CN">
                <a:solidFill>
                  <a:schemeClr val="tx1"/>
                </a:solidFill>
                <a:latin typeface="+mn-lt"/>
              </a:rPr>
              <a:t>elly Anran Zheng</a:t>
            </a:r>
            <a:endParaRPr>
              <a:solidFill>
                <a:schemeClr val="tx1"/>
              </a:solidFill>
              <a:latin typeface="+mn-lt"/>
            </a:endParaRPr>
          </a:p>
        </p:txBody>
      </p:sp>
      <p:sp>
        <p:nvSpPr>
          <p:cNvPr id="397" name="Google Shape;397;p33"/>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7"/>
        <p:cNvGrpSpPr/>
        <p:nvPr/>
      </p:nvGrpSpPr>
      <p:grpSpPr>
        <a:xfrm>
          <a:off x="0" y="0"/>
          <a:ext cx="0" cy="0"/>
          <a:chOff x="0" y="0"/>
          <a:chExt cx="0" cy="0"/>
        </a:xfrm>
      </p:grpSpPr>
      <p:sp>
        <p:nvSpPr>
          <p:cNvPr id="2088" name="Google Shape;2088;p5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sz="4000"/>
            </a:br>
            <a:br>
              <a:rPr lang="en" sz="4000"/>
            </a:br>
            <a:r>
              <a:rPr lang="en" sz="4000"/>
              <a:t>            </a:t>
            </a:r>
            <a:br>
              <a:rPr lang="en" sz="4000"/>
            </a:br>
            <a:r>
              <a:rPr lang="en" sz="4000"/>
              <a:t>            </a:t>
            </a:r>
            <a:r>
              <a:rPr lang="en" sz="4400">
                <a:latin typeface="+mj-lt"/>
              </a:rPr>
              <a:t>Thanks!</a:t>
            </a:r>
            <a:br>
              <a:rPr lang="en" sz="4400">
                <a:latin typeface="+mj-lt"/>
              </a:rPr>
            </a:br>
            <a:r>
              <a:rPr lang="en" sz="4400">
                <a:latin typeface="+mj-lt"/>
              </a:rPr>
              <a:t>             Q&amp;A</a:t>
            </a:r>
            <a:endParaRPr sz="4400">
              <a:latin typeface="+mj-lt"/>
            </a:endParaRPr>
          </a:p>
        </p:txBody>
      </p:sp>
      <p:grpSp>
        <p:nvGrpSpPr>
          <p:cNvPr id="2095" name="Google Shape;2095;p57"/>
          <p:cNvGrpSpPr/>
          <p:nvPr/>
        </p:nvGrpSpPr>
        <p:grpSpPr>
          <a:xfrm>
            <a:off x="4984978" y="737179"/>
            <a:ext cx="3600672" cy="3697256"/>
            <a:chOff x="1100801" y="1385725"/>
            <a:chExt cx="3343821" cy="3218721"/>
          </a:xfrm>
        </p:grpSpPr>
        <p:sp>
          <p:nvSpPr>
            <p:cNvPr id="2096" name="Google Shape;2096;p57"/>
            <p:cNvSpPr/>
            <p:nvPr/>
          </p:nvSpPr>
          <p:spPr>
            <a:xfrm>
              <a:off x="3892199" y="3039957"/>
              <a:ext cx="329305" cy="1069291"/>
            </a:xfrm>
            <a:custGeom>
              <a:avLst/>
              <a:gdLst/>
              <a:ahLst/>
              <a:cxnLst/>
              <a:rect l="l" t="t" r="r" b="b"/>
              <a:pathLst>
                <a:path w="3464" h="11248" extrusionOk="0">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3971103" y="3170482"/>
              <a:ext cx="147066" cy="938767"/>
            </a:xfrm>
            <a:custGeom>
              <a:avLst/>
              <a:gdLst/>
              <a:ahLst/>
              <a:cxnLst/>
              <a:rect l="l" t="t" r="r" b="b"/>
              <a:pathLst>
                <a:path w="1547" h="9875" extrusionOk="0">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4071777" y="3333709"/>
              <a:ext cx="372845" cy="775540"/>
            </a:xfrm>
            <a:custGeom>
              <a:avLst/>
              <a:gdLst/>
              <a:ahLst/>
              <a:cxnLst/>
              <a:rect l="l" t="t" r="r" b="b"/>
              <a:pathLst>
                <a:path w="3922" h="8158" extrusionOk="0">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4098966" y="3431721"/>
              <a:ext cx="263996" cy="677528"/>
            </a:xfrm>
            <a:custGeom>
              <a:avLst/>
              <a:gdLst/>
              <a:ahLst/>
              <a:cxnLst/>
              <a:rect l="l" t="t" r="r" b="b"/>
              <a:pathLst>
                <a:path w="2777" h="7127" extrusionOk="0">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3685432" y="3499693"/>
              <a:ext cx="378264" cy="609557"/>
            </a:xfrm>
            <a:custGeom>
              <a:avLst/>
              <a:gdLst/>
              <a:ahLst/>
              <a:cxnLst/>
              <a:rect l="l" t="t" r="r" b="b"/>
              <a:pathLst>
                <a:path w="3979" h="6412" extrusionOk="0">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3758918" y="3586773"/>
              <a:ext cx="272171" cy="525234"/>
            </a:xfrm>
            <a:custGeom>
              <a:avLst/>
              <a:gdLst/>
              <a:ahLst/>
              <a:cxnLst/>
              <a:rect l="l" t="t" r="r" b="b"/>
              <a:pathLst>
                <a:path w="2863" h="5525" extrusionOk="0">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3862349" y="4022077"/>
              <a:ext cx="361912" cy="114363"/>
            </a:xfrm>
            <a:custGeom>
              <a:avLst/>
              <a:gdLst/>
              <a:ahLst/>
              <a:cxnLst/>
              <a:rect l="l" t="t" r="r" b="b"/>
              <a:pathLst>
                <a:path w="3807" h="1203" extrusionOk="0">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3881362" y="4087387"/>
              <a:ext cx="323886" cy="225874"/>
            </a:xfrm>
            <a:custGeom>
              <a:avLst/>
              <a:gdLst/>
              <a:ahLst/>
              <a:cxnLst/>
              <a:rect l="l" t="t" r="r" b="b"/>
              <a:pathLst>
                <a:path w="3407" h="2376" extrusionOk="0">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881362" y="4136346"/>
              <a:ext cx="323886" cy="98012"/>
            </a:xfrm>
            <a:custGeom>
              <a:avLst/>
              <a:gdLst/>
              <a:ahLst/>
              <a:cxnLst/>
              <a:rect l="l" t="t" r="r" b="b"/>
              <a:pathLst>
                <a:path w="3407" h="1031" extrusionOk="0">
                  <a:moveTo>
                    <a:pt x="0" y="1"/>
                  </a:moveTo>
                  <a:lnTo>
                    <a:pt x="86" y="401"/>
                  </a:lnTo>
                  <a:lnTo>
                    <a:pt x="3148" y="1031"/>
                  </a:lnTo>
                  <a:lnTo>
                    <a:pt x="3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1367459" y="2933769"/>
              <a:ext cx="100769" cy="122539"/>
            </a:xfrm>
            <a:custGeom>
              <a:avLst/>
              <a:gdLst/>
              <a:ahLst/>
              <a:cxnLst/>
              <a:rect l="l" t="t" r="r" b="b"/>
              <a:pathLst>
                <a:path w="1060" h="1289" extrusionOk="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1318501" y="2950120"/>
              <a:ext cx="138795" cy="117120"/>
            </a:xfrm>
            <a:custGeom>
              <a:avLst/>
              <a:gdLst/>
              <a:ahLst/>
              <a:cxnLst/>
              <a:rect l="l" t="t" r="r" b="b"/>
              <a:pathLst>
                <a:path w="1460" h="1232" extrusionOk="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4058183" y="2933769"/>
              <a:ext cx="103526" cy="122539"/>
            </a:xfrm>
            <a:custGeom>
              <a:avLst/>
              <a:gdLst/>
              <a:ahLst/>
              <a:cxnLst/>
              <a:rect l="l" t="t" r="r" b="b"/>
              <a:pathLst>
                <a:path w="1089" h="1289" extrusionOk="0">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4069115" y="2950120"/>
              <a:ext cx="138795" cy="117120"/>
            </a:xfrm>
            <a:custGeom>
              <a:avLst/>
              <a:gdLst/>
              <a:ahLst/>
              <a:cxnLst/>
              <a:rect l="l" t="t" r="r" b="b"/>
              <a:pathLst>
                <a:path w="1460" h="1232" extrusionOk="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2186350" y="1385725"/>
              <a:ext cx="1311517" cy="1662402"/>
            </a:xfrm>
            <a:custGeom>
              <a:avLst/>
              <a:gdLst/>
              <a:ahLst/>
              <a:cxnLst/>
              <a:rect l="l" t="t" r="r" b="b"/>
              <a:pathLst>
                <a:path w="13796" h="17487" extrusionOk="0">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1296731" y="2539343"/>
              <a:ext cx="1267882" cy="974036"/>
            </a:xfrm>
            <a:custGeom>
              <a:avLst/>
              <a:gdLst/>
              <a:ahLst/>
              <a:cxnLst/>
              <a:rect l="l" t="t" r="r" b="b"/>
              <a:pathLst>
                <a:path w="13337" h="10246" extrusionOk="0">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2972634" y="2536586"/>
              <a:ext cx="1265220" cy="976793"/>
            </a:xfrm>
            <a:custGeom>
              <a:avLst/>
              <a:gdLst/>
              <a:ahLst/>
              <a:cxnLst/>
              <a:rect l="l" t="t" r="r" b="b"/>
              <a:pathLst>
                <a:path w="13309" h="10275" extrusionOk="0">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1745628" y="3790783"/>
              <a:ext cx="2045989" cy="506221"/>
            </a:xfrm>
            <a:custGeom>
              <a:avLst/>
              <a:gdLst/>
              <a:ahLst/>
              <a:cxnLst/>
              <a:rect l="l" t="t" r="r" b="b"/>
              <a:pathLst>
                <a:path w="21522" h="5325" extrusionOk="0">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214765" y="4269627"/>
              <a:ext cx="514302" cy="332062"/>
            </a:xfrm>
            <a:custGeom>
              <a:avLst/>
              <a:gdLst/>
              <a:ahLst/>
              <a:cxnLst/>
              <a:rect l="l" t="t" r="r" b="b"/>
              <a:pathLst>
                <a:path w="5410" h="3493" extrusionOk="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2371347" y="2503979"/>
              <a:ext cx="797310" cy="1373974"/>
            </a:xfrm>
            <a:custGeom>
              <a:avLst/>
              <a:gdLst/>
              <a:ahLst/>
              <a:cxnLst/>
              <a:rect l="l" t="t" r="r" b="b"/>
              <a:pathLst>
                <a:path w="8387" h="14453" extrusionOk="0">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1533348" y="3730987"/>
              <a:ext cx="1801197" cy="759189"/>
            </a:xfrm>
            <a:custGeom>
              <a:avLst/>
              <a:gdLst/>
              <a:ahLst/>
              <a:cxnLst/>
              <a:rect l="l" t="t" r="r" b="b"/>
              <a:pathLst>
                <a:path w="18947" h="7986" extrusionOk="0">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2638005" y="4190818"/>
              <a:ext cx="674771" cy="288427"/>
            </a:xfrm>
            <a:custGeom>
              <a:avLst/>
              <a:gdLst/>
              <a:ahLst/>
              <a:cxnLst/>
              <a:rect l="l" t="t" r="r" b="b"/>
              <a:pathLst>
                <a:path w="7098" h="3034" extrusionOk="0">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3119510" y="4283317"/>
              <a:ext cx="215037" cy="209523"/>
            </a:xfrm>
            <a:custGeom>
              <a:avLst/>
              <a:gdLst/>
              <a:ahLst/>
              <a:cxnLst/>
              <a:rect l="l" t="t" r="r" b="b"/>
              <a:pathLst>
                <a:path w="2262" h="2204" extrusionOk="0">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3119510" y="4283317"/>
              <a:ext cx="89931" cy="185092"/>
            </a:xfrm>
            <a:custGeom>
              <a:avLst/>
              <a:gdLst/>
              <a:ahLst/>
              <a:cxnLst/>
              <a:rect l="l" t="t" r="r" b="b"/>
              <a:pathLst>
                <a:path w="946" h="1947" extrusionOk="0">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3310020" y="4334937"/>
              <a:ext cx="272171" cy="187848"/>
            </a:xfrm>
            <a:custGeom>
              <a:avLst/>
              <a:gdLst/>
              <a:ahLst/>
              <a:cxnLst/>
              <a:rect l="l" t="t" r="r" b="b"/>
              <a:pathLst>
                <a:path w="2863" h="1976" extrusionOk="0">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3214765" y="4272384"/>
              <a:ext cx="511640" cy="332062"/>
            </a:xfrm>
            <a:custGeom>
              <a:avLst/>
              <a:gdLst/>
              <a:ahLst/>
              <a:cxnLst/>
              <a:rect l="l" t="t" r="r" b="b"/>
              <a:pathLst>
                <a:path w="5382" h="3493" extrusionOk="0">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1810938" y="4269627"/>
              <a:ext cx="511545" cy="332062"/>
            </a:xfrm>
            <a:custGeom>
              <a:avLst/>
              <a:gdLst/>
              <a:ahLst/>
              <a:cxnLst/>
              <a:rect l="l" t="t" r="r" b="b"/>
              <a:pathLst>
                <a:path w="5381" h="3493" extrusionOk="0">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2202701" y="3730987"/>
              <a:ext cx="1801197" cy="759189"/>
            </a:xfrm>
            <a:custGeom>
              <a:avLst/>
              <a:gdLst/>
              <a:ahLst/>
              <a:cxnLst/>
              <a:rect l="l" t="t" r="r" b="b"/>
              <a:pathLst>
                <a:path w="18947" h="7986" extrusionOk="0">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2202701" y="4283317"/>
              <a:ext cx="215037" cy="209523"/>
            </a:xfrm>
            <a:custGeom>
              <a:avLst/>
              <a:gdLst/>
              <a:ahLst/>
              <a:cxnLst/>
              <a:rect l="l" t="t" r="r" b="b"/>
              <a:pathLst>
                <a:path w="2262" h="2204" extrusionOk="0">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2325145" y="4283317"/>
              <a:ext cx="92593" cy="185092"/>
            </a:xfrm>
            <a:custGeom>
              <a:avLst/>
              <a:gdLst/>
              <a:ahLst/>
              <a:cxnLst/>
              <a:rect l="l" t="t" r="r" b="b"/>
              <a:pathLst>
                <a:path w="974" h="1947" extrusionOk="0">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1955057" y="4334937"/>
              <a:ext cx="269509" cy="190605"/>
            </a:xfrm>
            <a:custGeom>
              <a:avLst/>
              <a:gdLst/>
              <a:ahLst/>
              <a:cxnLst/>
              <a:rect l="l" t="t" r="r" b="b"/>
              <a:pathLst>
                <a:path w="2835" h="2005" extrusionOk="0">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1810938" y="4272384"/>
              <a:ext cx="508788" cy="332062"/>
            </a:xfrm>
            <a:custGeom>
              <a:avLst/>
              <a:gdLst/>
              <a:ahLst/>
              <a:cxnLst/>
              <a:rect l="l" t="t" r="r" b="b"/>
              <a:pathLst>
                <a:path w="5352" h="3493" extrusionOk="0">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2374104" y="4147278"/>
              <a:ext cx="394615" cy="133376"/>
            </a:xfrm>
            <a:custGeom>
              <a:avLst/>
              <a:gdLst/>
              <a:ahLst/>
              <a:cxnLst/>
              <a:rect l="l" t="t" r="r" b="b"/>
              <a:pathLst>
                <a:path w="4151" h="1403" fill="none" extrusionOk="0">
                  <a:moveTo>
                    <a:pt x="4150" y="0"/>
                  </a:moveTo>
                  <a:lnTo>
                    <a:pt x="0" y="1402"/>
                  </a:lnTo>
                </a:path>
              </a:pathLst>
            </a:custGeom>
            <a:noFill/>
            <a:ln w="12875"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2657018" y="2308049"/>
              <a:ext cx="223213" cy="342899"/>
            </a:xfrm>
            <a:custGeom>
              <a:avLst/>
              <a:gdLst/>
              <a:ahLst/>
              <a:cxnLst/>
              <a:rect l="l" t="t" r="r" b="b"/>
              <a:pathLst>
                <a:path w="2348" h="3607" extrusionOk="0">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2904662" y="2084931"/>
              <a:ext cx="204105" cy="166079"/>
            </a:xfrm>
            <a:custGeom>
              <a:avLst/>
              <a:gdLst/>
              <a:ahLst/>
              <a:cxnLst/>
              <a:rect l="l" t="t" r="r" b="b"/>
              <a:pathLst>
                <a:path w="2147" h="1747" extrusionOk="0">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2423062" y="2082269"/>
              <a:ext cx="206861" cy="168740"/>
            </a:xfrm>
            <a:custGeom>
              <a:avLst/>
              <a:gdLst/>
              <a:ahLst/>
              <a:cxnLst/>
              <a:rect l="l" t="t" r="r" b="b"/>
              <a:pathLst>
                <a:path w="2176" h="1775" extrusionOk="0">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2510142" y="1712179"/>
              <a:ext cx="514302" cy="751013"/>
            </a:xfrm>
            <a:custGeom>
              <a:avLst/>
              <a:gdLst/>
              <a:ahLst/>
              <a:cxnLst/>
              <a:rect l="l" t="t" r="r" b="b"/>
              <a:pathLst>
                <a:path w="5410" h="7900" extrusionOk="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E6A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2877379" y="2207375"/>
              <a:ext cx="73580" cy="87175"/>
            </a:xfrm>
            <a:custGeom>
              <a:avLst/>
              <a:gdLst/>
              <a:ahLst/>
              <a:cxnLst/>
              <a:rect l="l" t="t" r="r" b="b"/>
              <a:pathLst>
                <a:path w="774" h="917" extrusionOk="0">
                  <a:moveTo>
                    <a:pt x="373" y="29"/>
                  </a:moveTo>
                  <a:cubicBezTo>
                    <a:pt x="144" y="29"/>
                    <a:pt x="1" y="201"/>
                    <a:pt x="1" y="401"/>
                  </a:cubicBezTo>
                  <a:cubicBezTo>
                    <a:pt x="1" y="916"/>
                    <a:pt x="745" y="916"/>
                    <a:pt x="745" y="401"/>
                  </a:cubicBezTo>
                  <a:cubicBezTo>
                    <a:pt x="774" y="201"/>
                    <a:pt x="573" y="1"/>
                    <a:pt x="373" y="29"/>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2569938" y="2215550"/>
              <a:ext cx="84513" cy="84418"/>
            </a:xfrm>
            <a:custGeom>
              <a:avLst/>
              <a:gdLst/>
              <a:ahLst/>
              <a:cxnLst/>
              <a:rect l="l" t="t" r="r" b="b"/>
              <a:pathLst>
                <a:path w="889" h="888" extrusionOk="0">
                  <a:moveTo>
                    <a:pt x="487" y="0"/>
                  </a:moveTo>
                  <a:cubicBezTo>
                    <a:pt x="144" y="0"/>
                    <a:pt x="1" y="430"/>
                    <a:pt x="230" y="659"/>
                  </a:cubicBezTo>
                  <a:cubicBezTo>
                    <a:pt x="487" y="888"/>
                    <a:pt x="888" y="687"/>
                    <a:pt x="888" y="373"/>
                  </a:cubicBezTo>
                  <a:cubicBezTo>
                    <a:pt x="859" y="144"/>
                    <a:pt x="688" y="0"/>
                    <a:pt x="487" y="0"/>
                  </a:cubicBezTo>
                  <a:close/>
                </a:path>
              </a:pathLst>
            </a:custGeom>
            <a:solidFill>
              <a:srgbClr val="D67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2597222" y="2049566"/>
              <a:ext cx="106188" cy="40878"/>
            </a:xfrm>
            <a:custGeom>
              <a:avLst/>
              <a:gdLst/>
              <a:ahLst/>
              <a:cxnLst/>
              <a:rect l="l" t="t" r="r" b="b"/>
              <a:pathLst>
                <a:path w="1117" h="430" extrusionOk="0">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2847528" y="2052323"/>
              <a:ext cx="103431" cy="40878"/>
            </a:xfrm>
            <a:custGeom>
              <a:avLst/>
              <a:gdLst/>
              <a:ahLst/>
              <a:cxnLst/>
              <a:rect l="l" t="t" r="r" b="b"/>
              <a:pathLst>
                <a:path w="1088" h="430" extrusionOk="0">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2708733" y="2264509"/>
              <a:ext cx="133376" cy="81756"/>
            </a:xfrm>
            <a:custGeom>
              <a:avLst/>
              <a:gdLst/>
              <a:ahLst/>
              <a:cxnLst/>
              <a:rect l="l" t="t" r="r" b="b"/>
              <a:pathLst>
                <a:path w="1403" h="860" extrusionOk="0">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2733260" y="2305292"/>
              <a:ext cx="76242" cy="35459"/>
            </a:xfrm>
            <a:custGeom>
              <a:avLst/>
              <a:gdLst/>
              <a:ahLst/>
              <a:cxnLst/>
              <a:rect l="l" t="t" r="r" b="b"/>
              <a:pathLst>
                <a:path w="802" h="373" extrusionOk="0">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2722328" y="2264509"/>
              <a:ext cx="106188" cy="30041"/>
            </a:xfrm>
            <a:custGeom>
              <a:avLst/>
              <a:gdLst/>
              <a:ahLst/>
              <a:cxnLst/>
              <a:rect l="l" t="t" r="r" b="b"/>
              <a:pathLst>
                <a:path w="1117" h="316" extrusionOk="0">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2746854" y="2161173"/>
              <a:ext cx="46297" cy="68067"/>
            </a:xfrm>
            <a:custGeom>
              <a:avLst/>
              <a:gdLst/>
              <a:ahLst/>
              <a:cxnLst/>
              <a:rect l="l" t="t" r="r" b="b"/>
              <a:pathLst>
                <a:path w="487" h="716" extrusionOk="0">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rgbClr val="F2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2852947" y="2123052"/>
              <a:ext cx="95255" cy="51810"/>
            </a:xfrm>
            <a:custGeom>
              <a:avLst/>
              <a:gdLst/>
              <a:ahLst/>
              <a:cxnLst/>
              <a:rect l="l" t="t" r="r" b="b"/>
              <a:pathLst>
                <a:path w="1002" h="545" extrusionOk="0">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2599884" y="2123052"/>
              <a:ext cx="95350" cy="51810"/>
            </a:xfrm>
            <a:custGeom>
              <a:avLst/>
              <a:gdLst/>
              <a:ahLst/>
              <a:cxnLst/>
              <a:rect l="l" t="t" r="r" b="b"/>
              <a:pathLst>
                <a:path w="1003" h="545" extrusionOk="0">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2439414" y="1646965"/>
              <a:ext cx="612219" cy="478937"/>
            </a:xfrm>
            <a:custGeom>
              <a:avLst/>
              <a:gdLst/>
              <a:ahLst/>
              <a:cxnLst/>
              <a:rect l="l" t="t" r="r" b="b"/>
              <a:pathLst>
                <a:path w="6440" h="5038" extrusionOk="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1995935" y="3295683"/>
              <a:ext cx="1542715" cy="16351"/>
            </a:xfrm>
            <a:custGeom>
              <a:avLst/>
              <a:gdLst/>
              <a:ahLst/>
              <a:cxnLst/>
              <a:rect l="l" t="t" r="r" b="b"/>
              <a:pathLst>
                <a:path w="16228" h="172" fill="none" extrusionOk="0">
                  <a:moveTo>
                    <a:pt x="0" y="0"/>
                  </a:moveTo>
                  <a:lnTo>
                    <a:pt x="487" y="172"/>
                  </a:lnTo>
                  <a:moveTo>
                    <a:pt x="16227" y="0"/>
                  </a:moveTo>
                  <a:lnTo>
                    <a:pt x="15798" y="143"/>
                  </a:lnTo>
                </a:path>
              </a:pathLst>
            </a:custGeom>
            <a:noFill/>
            <a:ln w="6450" cap="rnd" cmpd="sng">
              <a:solidFill>
                <a:srgbClr val="D672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2501967" y="2811420"/>
              <a:ext cx="541490" cy="323791"/>
            </a:xfrm>
            <a:custGeom>
              <a:avLst/>
              <a:gdLst/>
              <a:ahLst/>
              <a:cxnLst/>
              <a:rect l="l" t="t" r="r" b="b"/>
              <a:pathLst>
                <a:path w="5696" h="3406" extrusionOk="0">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1680318" y="2468614"/>
              <a:ext cx="424465" cy="546909"/>
            </a:xfrm>
            <a:custGeom>
              <a:avLst/>
              <a:gdLst/>
              <a:ahLst/>
              <a:cxnLst/>
              <a:rect l="l" t="t" r="r" b="b"/>
              <a:pathLst>
                <a:path w="4465" h="5753" extrusionOk="0">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1680318" y="2468614"/>
              <a:ext cx="386439" cy="522382"/>
            </a:xfrm>
            <a:custGeom>
              <a:avLst/>
              <a:gdLst/>
              <a:ahLst/>
              <a:cxnLst/>
              <a:rect l="l" t="t" r="r" b="b"/>
              <a:pathLst>
                <a:path w="4065" h="5495" extrusionOk="0">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2017705" y="2433250"/>
              <a:ext cx="108849" cy="95255"/>
            </a:xfrm>
            <a:custGeom>
              <a:avLst/>
              <a:gdLst/>
              <a:ahLst/>
              <a:cxnLst/>
              <a:rect l="l" t="t" r="r" b="b"/>
              <a:pathLst>
                <a:path w="1145" h="1002" extrusionOk="0">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1887085" y="2525749"/>
              <a:ext cx="198686" cy="165983"/>
            </a:xfrm>
            <a:custGeom>
              <a:avLst/>
              <a:gdLst/>
              <a:ahLst/>
              <a:cxnLst/>
              <a:rect l="l" t="t" r="r" b="b"/>
              <a:pathLst>
                <a:path w="2090" h="1746" extrusionOk="0">
                  <a:moveTo>
                    <a:pt x="458" y="0"/>
                  </a:moveTo>
                  <a:lnTo>
                    <a:pt x="0" y="687"/>
                  </a:lnTo>
                  <a:lnTo>
                    <a:pt x="1632" y="1746"/>
                  </a:lnTo>
                  <a:lnTo>
                    <a:pt x="2090" y="1088"/>
                  </a:lnTo>
                  <a:lnTo>
                    <a:pt x="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1201475" y="2457682"/>
              <a:ext cx="307535" cy="157903"/>
            </a:xfrm>
            <a:custGeom>
              <a:avLst/>
              <a:gdLst/>
              <a:ahLst/>
              <a:cxnLst/>
              <a:rect l="l" t="t" r="r" b="b"/>
              <a:pathLst>
                <a:path w="3235" h="1661" extrusionOk="0">
                  <a:moveTo>
                    <a:pt x="3063" y="1"/>
                  </a:moveTo>
                  <a:lnTo>
                    <a:pt x="0" y="1174"/>
                  </a:lnTo>
                  <a:lnTo>
                    <a:pt x="201" y="1660"/>
                  </a:lnTo>
                  <a:lnTo>
                    <a:pt x="3234" y="487"/>
                  </a:lnTo>
                  <a:lnTo>
                    <a:pt x="3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1201475" y="2457682"/>
              <a:ext cx="299360" cy="130714"/>
            </a:xfrm>
            <a:custGeom>
              <a:avLst/>
              <a:gdLst/>
              <a:ahLst/>
              <a:cxnLst/>
              <a:rect l="l" t="t" r="r" b="b"/>
              <a:pathLst>
                <a:path w="3149" h="1375" extrusionOk="0">
                  <a:moveTo>
                    <a:pt x="3063" y="1"/>
                  </a:moveTo>
                  <a:lnTo>
                    <a:pt x="0" y="1174"/>
                  </a:lnTo>
                  <a:lnTo>
                    <a:pt x="86" y="1374"/>
                  </a:lnTo>
                  <a:lnTo>
                    <a:pt x="3149" y="201"/>
                  </a:lnTo>
                  <a:lnTo>
                    <a:pt x="3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1100801" y="2340656"/>
              <a:ext cx="506126" cy="394615"/>
            </a:xfrm>
            <a:custGeom>
              <a:avLst/>
              <a:gdLst/>
              <a:ahLst/>
              <a:cxnLst/>
              <a:rect l="l" t="t" r="r" b="b"/>
              <a:pathLst>
                <a:path w="5324" h="4151" extrusionOk="0">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1484389" y="2452263"/>
              <a:ext cx="119877" cy="179673"/>
            </a:xfrm>
            <a:custGeom>
              <a:avLst/>
              <a:gdLst/>
              <a:ahLst/>
              <a:cxnLst/>
              <a:rect l="l" t="t" r="r" b="b"/>
              <a:pathLst>
                <a:path w="1261" h="1890" extrusionOk="0">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1127990" y="2626328"/>
              <a:ext cx="168835" cy="141647"/>
            </a:xfrm>
            <a:custGeom>
              <a:avLst/>
              <a:gdLst/>
              <a:ahLst/>
              <a:cxnLst/>
              <a:rect l="l" t="t" r="r" b="b"/>
              <a:pathLst>
                <a:path w="1776" h="1490" extrusionOk="0">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1100801" y="2531167"/>
              <a:ext cx="68067" cy="119782"/>
            </a:xfrm>
            <a:custGeom>
              <a:avLst/>
              <a:gdLst/>
              <a:ahLst/>
              <a:cxnLst/>
              <a:rect l="l" t="t" r="r" b="b"/>
              <a:pathLst>
                <a:path w="716" h="1260" extrusionOk="0">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1517092" y="2370602"/>
              <a:ext cx="70823" cy="130714"/>
            </a:xfrm>
            <a:custGeom>
              <a:avLst/>
              <a:gdLst/>
              <a:ahLst/>
              <a:cxnLst/>
              <a:rect l="l" t="t" r="r" b="b"/>
              <a:pathLst>
                <a:path w="745" h="1375" extrusionOk="0">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4017400" y="2182943"/>
              <a:ext cx="46297" cy="160565"/>
            </a:xfrm>
            <a:custGeom>
              <a:avLst/>
              <a:gdLst/>
              <a:ahLst/>
              <a:cxnLst/>
              <a:rect l="l" t="t" r="r" b="b"/>
              <a:pathLst>
                <a:path w="487" h="1689" extrusionOk="0">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892199" y="2199199"/>
              <a:ext cx="133471" cy="84418"/>
            </a:xfrm>
            <a:custGeom>
              <a:avLst/>
              <a:gdLst/>
              <a:ahLst/>
              <a:cxnLst/>
              <a:rect l="l" t="t" r="r" b="b"/>
              <a:pathLst>
                <a:path w="1404" h="888" extrusionOk="0">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4025576" y="2199199"/>
              <a:ext cx="133376" cy="84418"/>
            </a:xfrm>
            <a:custGeom>
              <a:avLst/>
              <a:gdLst/>
              <a:ahLst/>
              <a:cxnLst/>
              <a:rect l="l" t="t" r="r" b="b"/>
              <a:pathLst>
                <a:path w="1403" h="888" extrusionOk="0">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786106" y="2253672"/>
              <a:ext cx="500707" cy="272171"/>
            </a:xfrm>
            <a:custGeom>
              <a:avLst/>
              <a:gdLst/>
              <a:ahLst/>
              <a:cxnLst/>
              <a:rect l="l" t="t" r="r" b="b"/>
              <a:pathLst>
                <a:path w="5267" h="2863" extrusionOk="0">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881362" y="2264509"/>
              <a:ext cx="171497" cy="125296"/>
            </a:xfrm>
            <a:custGeom>
              <a:avLst/>
              <a:gdLst/>
              <a:ahLst/>
              <a:cxnLst/>
              <a:rect l="l" t="t" r="r" b="b"/>
              <a:pathLst>
                <a:path w="1804" h="1318" extrusionOk="0">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310020" y="2414142"/>
              <a:ext cx="511545" cy="326548"/>
            </a:xfrm>
            <a:custGeom>
              <a:avLst/>
              <a:gdLst/>
              <a:ahLst/>
              <a:cxnLst/>
              <a:rect l="l" t="t" r="r" b="b"/>
              <a:pathLst>
                <a:path w="5381" h="3435" extrusionOk="0">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386167" y="2476695"/>
              <a:ext cx="106188" cy="122539"/>
            </a:xfrm>
            <a:custGeom>
              <a:avLst/>
              <a:gdLst/>
              <a:ahLst/>
              <a:cxnLst/>
              <a:rect l="l" t="t" r="r" b="b"/>
              <a:pathLst>
                <a:path w="1117" h="1289" extrusionOk="0">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573921" y="2452263"/>
              <a:ext cx="76242" cy="81661"/>
            </a:xfrm>
            <a:custGeom>
              <a:avLst/>
              <a:gdLst/>
              <a:ahLst/>
              <a:cxnLst/>
              <a:rect l="l" t="t" r="r" b="b"/>
              <a:pathLst>
                <a:path w="802" h="859" extrusionOk="0">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标题 4">
            <a:extLst>
              <a:ext uri="{FF2B5EF4-FFF2-40B4-BE49-F238E27FC236}">
                <a16:creationId xmlns:a16="http://schemas.microsoft.com/office/drawing/2014/main" id="{30AB0793-0505-4001-9F46-49634A9956BD}"/>
              </a:ext>
            </a:extLst>
          </p:cNvPr>
          <p:cNvSpPr>
            <a:spLocks noGrp="1"/>
          </p:cNvSpPr>
          <p:nvPr>
            <p:ph type="title" idx="2"/>
          </p:nvPr>
        </p:nvSpPr>
        <p:spPr/>
        <p:txBody>
          <a:bodyPr/>
          <a:lstStyle/>
          <a:p>
            <a:endParaRPr lang="en-US"/>
          </a:p>
        </p:txBody>
      </p:sp>
      <p:sp>
        <p:nvSpPr>
          <p:cNvPr id="7" name="副标题 6">
            <a:extLst>
              <a:ext uri="{FF2B5EF4-FFF2-40B4-BE49-F238E27FC236}">
                <a16:creationId xmlns:a16="http://schemas.microsoft.com/office/drawing/2014/main" id="{A75E5916-2BC6-4B6A-A488-8A4B867CABE0}"/>
              </a:ext>
            </a:extLst>
          </p:cNvPr>
          <p:cNvSpPr>
            <a:spLocks noGrp="1"/>
          </p:cNvSpPr>
          <p:nvPr>
            <p:ph type="subTitle" idx="1"/>
          </p:nvPr>
        </p:nvSpPr>
        <p:spPr/>
        <p:txBody>
          <a:bodyPr/>
          <a:lstStyle/>
          <a:p>
            <a:endParaRPr lang="en-US"/>
          </a:p>
        </p:txBody>
      </p:sp>
      <p:sp>
        <p:nvSpPr>
          <p:cNvPr id="9" name="标题 8">
            <a:extLst>
              <a:ext uri="{FF2B5EF4-FFF2-40B4-BE49-F238E27FC236}">
                <a16:creationId xmlns:a16="http://schemas.microsoft.com/office/drawing/2014/main" id="{BC8374DF-A3C4-4AED-8116-159EEC8F3F20}"/>
              </a:ext>
            </a:extLst>
          </p:cNvPr>
          <p:cNvSpPr>
            <a:spLocks noGrp="1"/>
          </p:cNvSpPr>
          <p:nvPr>
            <p:ph type="title" idx="3"/>
          </p:nvPr>
        </p:nvSpPr>
        <p:spPr/>
        <p:txBody>
          <a:bodyPr/>
          <a:lstStyle/>
          <a:p>
            <a:endParaRPr lang="en-US"/>
          </a:p>
        </p:txBody>
      </p:sp>
      <p:sp>
        <p:nvSpPr>
          <p:cNvPr id="11" name="副标题 10">
            <a:extLst>
              <a:ext uri="{FF2B5EF4-FFF2-40B4-BE49-F238E27FC236}">
                <a16:creationId xmlns:a16="http://schemas.microsoft.com/office/drawing/2014/main" id="{ACAA56B8-F637-458A-A5B1-919B7AD0F755}"/>
              </a:ext>
            </a:extLst>
          </p:cNvPr>
          <p:cNvSpPr>
            <a:spLocks noGrp="1"/>
          </p:cNvSpPr>
          <p:nvPr>
            <p:ph type="subTitle" idx="4"/>
          </p:nvPr>
        </p:nvSpPr>
        <p:spPr/>
        <p:txBody>
          <a:bodyPr/>
          <a:lstStyle/>
          <a:p>
            <a:endParaRPr lang="en-US"/>
          </a:p>
        </p:txBody>
      </p:sp>
      <p:sp>
        <p:nvSpPr>
          <p:cNvPr id="13" name="副标题 12">
            <a:extLst>
              <a:ext uri="{FF2B5EF4-FFF2-40B4-BE49-F238E27FC236}">
                <a16:creationId xmlns:a16="http://schemas.microsoft.com/office/drawing/2014/main" id="{C9E3D982-ED49-46BE-95BA-9CB2E592167F}"/>
              </a:ext>
            </a:extLst>
          </p:cNvPr>
          <p:cNvSpPr>
            <a:spLocks noGrp="1"/>
          </p:cNvSpPr>
          <p:nvPr>
            <p:ph type="subTitle" idx="6"/>
          </p:nvPr>
        </p:nvSpPr>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Background</a:t>
            </a:r>
            <a:endParaRPr>
              <a:latin typeface="+mj-lt"/>
            </a:endParaRPr>
          </a:p>
        </p:txBody>
      </p:sp>
      <p:pic>
        <p:nvPicPr>
          <p:cNvPr id="4" name="Picture 5">
            <a:extLst>
              <a:ext uri="{FF2B5EF4-FFF2-40B4-BE49-F238E27FC236}">
                <a16:creationId xmlns:a16="http://schemas.microsoft.com/office/drawing/2014/main" id="{5A0717EE-35E3-4771-8E39-D4481414F2FC}"/>
              </a:ext>
            </a:extLst>
          </p:cNvPr>
          <p:cNvPicPr>
            <a:picLocks noChangeAspect="1"/>
          </p:cNvPicPr>
          <p:nvPr/>
        </p:nvPicPr>
        <p:blipFill>
          <a:blip r:embed="rId3"/>
          <a:stretch>
            <a:fillRect/>
          </a:stretch>
        </p:blipFill>
        <p:spPr>
          <a:xfrm>
            <a:off x="804909" y="1271545"/>
            <a:ext cx="974434" cy="933561"/>
          </a:xfrm>
          <a:prstGeom prst="rect">
            <a:avLst/>
          </a:prstGeom>
        </p:spPr>
      </p:pic>
      <p:sp>
        <p:nvSpPr>
          <p:cNvPr id="5" name="Arrow: Right 9">
            <a:extLst>
              <a:ext uri="{FF2B5EF4-FFF2-40B4-BE49-F238E27FC236}">
                <a16:creationId xmlns:a16="http://schemas.microsoft.com/office/drawing/2014/main" id="{0B1DDD77-40D3-4D95-85F5-A883E37BDB5F}"/>
              </a:ext>
            </a:extLst>
          </p:cNvPr>
          <p:cNvSpPr/>
          <p:nvPr/>
        </p:nvSpPr>
        <p:spPr>
          <a:xfrm>
            <a:off x="2056427" y="1560754"/>
            <a:ext cx="472965" cy="355141"/>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99EBD413-4075-4427-934F-C018886C8830}"/>
              </a:ext>
            </a:extLst>
          </p:cNvPr>
          <p:cNvPicPr>
            <a:picLocks noChangeAspect="1"/>
          </p:cNvPicPr>
          <p:nvPr/>
        </p:nvPicPr>
        <p:blipFill>
          <a:blip r:embed="rId4"/>
          <a:stretch>
            <a:fillRect/>
          </a:stretch>
        </p:blipFill>
        <p:spPr>
          <a:xfrm>
            <a:off x="2919840" y="1271545"/>
            <a:ext cx="1617898" cy="1506318"/>
          </a:xfrm>
          <a:prstGeom prst="rect">
            <a:avLst/>
          </a:prstGeom>
        </p:spPr>
      </p:pic>
      <p:pic>
        <p:nvPicPr>
          <p:cNvPr id="7" name="图片 6">
            <a:extLst>
              <a:ext uri="{FF2B5EF4-FFF2-40B4-BE49-F238E27FC236}">
                <a16:creationId xmlns:a16="http://schemas.microsoft.com/office/drawing/2014/main" id="{D0B7621C-4EA6-451B-AB07-B2AE4B275BC2}"/>
              </a:ext>
            </a:extLst>
          </p:cNvPr>
          <p:cNvPicPr>
            <a:picLocks noChangeAspect="1"/>
          </p:cNvPicPr>
          <p:nvPr/>
        </p:nvPicPr>
        <p:blipFill>
          <a:blip r:embed="rId5"/>
          <a:stretch>
            <a:fillRect/>
          </a:stretch>
        </p:blipFill>
        <p:spPr>
          <a:xfrm>
            <a:off x="5713171" y="1271545"/>
            <a:ext cx="3059406" cy="1455911"/>
          </a:xfrm>
          <a:prstGeom prst="rect">
            <a:avLst/>
          </a:prstGeom>
        </p:spPr>
      </p:pic>
      <p:sp>
        <p:nvSpPr>
          <p:cNvPr id="8" name="Arrow: Right 9">
            <a:extLst>
              <a:ext uri="{FF2B5EF4-FFF2-40B4-BE49-F238E27FC236}">
                <a16:creationId xmlns:a16="http://schemas.microsoft.com/office/drawing/2014/main" id="{4E78A184-446C-4AD3-8EBB-F1A56229F3BB}"/>
              </a:ext>
            </a:extLst>
          </p:cNvPr>
          <p:cNvSpPr/>
          <p:nvPr/>
        </p:nvSpPr>
        <p:spPr>
          <a:xfrm>
            <a:off x="4814822" y="1631947"/>
            <a:ext cx="509259" cy="283948"/>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a:extLst>
              <a:ext uri="{FF2B5EF4-FFF2-40B4-BE49-F238E27FC236}">
                <a16:creationId xmlns:a16="http://schemas.microsoft.com/office/drawing/2014/main" id="{6B78D248-FA1F-4F8D-B965-2FCDD5E1AA4C}"/>
              </a:ext>
            </a:extLst>
          </p:cNvPr>
          <p:cNvSpPr txBox="1"/>
          <p:nvPr/>
        </p:nvSpPr>
        <p:spPr>
          <a:xfrm>
            <a:off x="914400" y="3020786"/>
            <a:ext cx="7858177" cy="1477328"/>
          </a:xfrm>
          <a:prstGeom prst="rect">
            <a:avLst/>
          </a:prstGeom>
          <a:noFill/>
        </p:spPr>
        <p:txBody>
          <a:bodyPr wrap="square" rtlCol="0">
            <a:spAutoFit/>
          </a:bodyPr>
          <a:lstStyle/>
          <a:p>
            <a:r>
              <a:rPr lang="en-US" sz="1800"/>
              <a:t>Problems with existing research:</a:t>
            </a:r>
          </a:p>
          <a:p>
            <a:pPr marL="285750" indent="-285750">
              <a:buFont typeface="Arial" panose="020B0604020202020204" pitchFamily="34" charset="0"/>
              <a:buChar char="•"/>
            </a:pPr>
            <a:r>
              <a:rPr lang="en-US" sz="1800"/>
              <a:t>Lack of research on a micro-level region</a:t>
            </a:r>
          </a:p>
          <a:p>
            <a:pPr marL="285750" indent="-285750">
              <a:buFont typeface="Arial" panose="020B0604020202020204" pitchFamily="34" charset="0"/>
              <a:buChar char="•"/>
            </a:pPr>
            <a:r>
              <a:rPr lang="en-US" sz="1800"/>
              <a:t>most studies only considered one travel mode rather than mulitimodal </a:t>
            </a:r>
          </a:p>
          <a:p>
            <a:pPr marL="285750" indent="-285750">
              <a:buFont typeface="Arial" panose="020B0604020202020204" pitchFamily="34" charset="0"/>
              <a:buChar char="•"/>
            </a:pPr>
            <a:r>
              <a:rPr lang="en-US" sz="1800"/>
              <a:t>very few studies explored the driven factors of spatial accessibility to medical resources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Methods</a:t>
            </a:r>
            <a:endParaRPr>
              <a:latin typeface="+mj-lt"/>
            </a:endParaRPr>
          </a:p>
        </p:txBody>
      </p:sp>
      <p:pic>
        <p:nvPicPr>
          <p:cNvPr id="9" name="图片 8">
            <a:extLst>
              <a:ext uri="{FF2B5EF4-FFF2-40B4-BE49-F238E27FC236}">
                <a16:creationId xmlns:a16="http://schemas.microsoft.com/office/drawing/2014/main" id="{A87696B9-E317-43E7-B49E-105702E72986}"/>
              </a:ext>
            </a:extLst>
          </p:cNvPr>
          <p:cNvPicPr>
            <a:picLocks noChangeAspect="1"/>
          </p:cNvPicPr>
          <p:nvPr/>
        </p:nvPicPr>
        <p:blipFill>
          <a:blip r:embed="rId3"/>
          <a:stretch>
            <a:fillRect/>
          </a:stretch>
        </p:blipFill>
        <p:spPr>
          <a:xfrm>
            <a:off x="714300" y="1098606"/>
            <a:ext cx="7715400" cy="3973721"/>
          </a:xfrm>
          <a:prstGeom prst="rect">
            <a:avLst/>
          </a:prstGeom>
        </p:spPr>
      </p:pic>
      <p:sp>
        <p:nvSpPr>
          <p:cNvPr id="10" name="文本框 9">
            <a:extLst>
              <a:ext uri="{FF2B5EF4-FFF2-40B4-BE49-F238E27FC236}">
                <a16:creationId xmlns:a16="http://schemas.microsoft.com/office/drawing/2014/main" id="{86D204B5-4D0A-45D0-A22D-5835CC0FE62E}"/>
              </a:ext>
            </a:extLst>
          </p:cNvPr>
          <p:cNvSpPr txBox="1"/>
          <p:nvPr/>
        </p:nvSpPr>
        <p:spPr>
          <a:xfrm>
            <a:off x="7733254" y="1327561"/>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
        <p:nvSpPr>
          <p:cNvPr id="11" name="文本框 10">
            <a:extLst>
              <a:ext uri="{FF2B5EF4-FFF2-40B4-BE49-F238E27FC236}">
                <a16:creationId xmlns:a16="http://schemas.microsoft.com/office/drawing/2014/main" id="{1C308C4B-28B2-4101-80EB-BA9E4B7AC80B}"/>
              </a:ext>
            </a:extLst>
          </p:cNvPr>
          <p:cNvSpPr txBox="1"/>
          <p:nvPr/>
        </p:nvSpPr>
        <p:spPr>
          <a:xfrm>
            <a:off x="7755025" y="2016225"/>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
        <p:nvSpPr>
          <p:cNvPr id="12" name="文本框 11">
            <a:extLst>
              <a:ext uri="{FF2B5EF4-FFF2-40B4-BE49-F238E27FC236}">
                <a16:creationId xmlns:a16="http://schemas.microsoft.com/office/drawing/2014/main" id="{10125BAB-D5D2-45F2-BE67-C2F96696BBBD}"/>
              </a:ext>
            </a:extLst>
          </p:cNvPr>
          <p:cNvSpPr txBox="1"/>
          <p:nvPr/>
        </p:nvSpPr>
        <p:spPr>
          <a:xfrm>
            <a:off x="7811174" y="2979898"/>
            <a:ext cx="586410" cy="461665"/>
          </a:xfrm>
          <a:prstGeom prst="rect">
            <a:avLst/>
          </a:prstGeom>
          <a:noFill/>
        </p:spPr>
        <p:txBody>
          <a:bodyPr wrap="square" rtlCol="0">
            <a:spAutoFit/>
          </a:bodyPr>
          <a:lstStyle/>
          <a:p>
            <a:r>
              <a:rPr lang="zh-CN" altLang="en-US" sz="2400">
                <a:solidFill>
                  <a:srgbClr val="FF0000"/>
                </a:solidFill>
              </a:rPr>
              <a:t>√</a:t>
            </a:r>
            <a:endParaRPr lang="en-US" sz="2400">
              <a:solidFill>
                <a:srgbClr val="FF0000"/>
              </a:solidFill>
            </a:endParaRPr>
          </a:p>
        </p:txBody>
      </p:sp>
    </p:spTree>
    <p:extLst>
      <p:ext uri="{BB962C8B-B14F-4D97-AF65-F5344CB8AC3E}">
        <p14:creationId xmlns:p14="http://schemas.microsoft.com/office/powerpoint/2010/main" val="2889891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Spatial distribution</a:t>
            </a:r>
            <a:endParaRPr>
              <a:latin typeface="+mj-lt"/>
            </a:endParaRPr>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 name="文本框 32">
            <a:extLst>
              <a:ext uri="{FF2B5EF4-FFF2-40B4-BE49-F238E27FC236}">
                <a16:creationId xmlns:a16="http://schemas.microsoft.com/office/drawing/2014/main" id="{B8F139D3-A27C-4DB4-AE7A-D6E2ADFCB072}"/>
              </a:ext>
            </a:extLst>
          </p:cNvPr>
          <p:cNvSpPr txBox="1"/>
          <p:nvPr/>
        </p:nvSpPr>
        <p:spPr>
          <a:xfrm>
            <a:off x="793770" y="4241990"/>
            <a:ext cx="7491305" cy="738664"/>
          </a:xfrm>
          <a:prstGeom prst="rect">
            <a:avLst/>
          </a:prstGeom>
          <a:noFill/>
        </p:spPr>
        <p:txBody>
          <a:bodyPr wrap="square" rtlCol="0">
            <a:spAutoFit/>
          </a:bodyPr>
          <a:lstStyle/>
          <a:p>
            <a:r>
              <a:rPr lang="en-US"/>
              <a:t>	(a)		                (b)		                 (c)</a:t>
            </a:r>
          </a:p>
          <a:p>
            <a:r>
              <a:rPr lang="en-US"/>
              <a:t>the spatial distribution of COVID-19 testing sites in NYC: (a) count of testing sites contained in each tract. (b) kernel density estimation of testing sites. (c) hotspots of testing sites</a:t>
            </a:r>
          </a:p>
        </p:txBody>
      </p:sp>
      <p:pic>
        <p:nvPicPr>
          <p:cNvPr id="2" name="图片 1">
            <a:extLst>
              <a:ext uri="{FF2B5EF4-FFF2-40B4-BE49-F238E27FC236}">
                <a16:creationId xmlns:a16="http://schemas.microsoft.com/office/drawing/2014/main" id="{95B07933-5BF3-41D2-A3B6-97D90FCE4C3D}"/>
              </a:ext>
            </a:extLst>
          </p:cNvPr>
          <p:cNvPicPr>
            <a:picLocks noChangeAspect="1"/>
          </p:cNvPicPr>
          <p:nvPr/>
        </p:nvPicPr>
        <p:blipFill>
          <a:blip r:embed="rId3"/>
          <a:stretch>
            <a:fillRect/>
          </a:stretch>
        </p:blipFill>
        <p:spPr>
          <a:xfrm>
            <a:off x="215975" y="1282456"/>
            <a:ext cx="3124800" cy="2668935"/>
          </a:xfrm>
          <a:prstGeom prst="rect">
            <a:avLst/>
          </a:prstGeom>
        </p:spPr>
      </p:pic>
      <p:pic>
        <p:nvPicPr>
          <p:cNvPr id="14" name="图片 13" descr="地图&#10;&#10;描述已自动生成">
            <a:extLst>
              <a:ext uri="{FF2B5EF4-FFF2-40B4-BE49-F238E27FC236}">
                <a16:creationId xmlns:a16="http://schemas.microsoft.com/office/drawing/2014/main" id="{B968C8C4-EA9D-47DC-BD06-C21965E0744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40775" y="1282456"/>
            <a:ext cx="2968263" cy="2712109"/>
          </a:xfrm>
          <a:prstGeom prst="rect">
            <a:avLst/>
          </a:prstGeom>
        </p:spPr>
      </p:pic>
      <p:pic>
        <p:nvPicPr>
          <p:cNvPr id="15" name="图片 14" descr="地图&#10;&#10;描述已自动生成">
            <a:extLst>
              <a:ext uri="{FF2B5EF4-FFF2-40B4-BE49-F238E27FC236}">
                <a16:creationId xmlns:a16="http://schemas.microsoft.com/office/drawing/2014/main" id="{0E31F227-2ECD-4A73-8EDB-8B2467AA41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09039" y="1282456"/>
            <a:ext cx="2770162" cy="271210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a:t>Ai=Pi*∑_n^0▒〖1/Ti〗</a:t>
            </a:r>
            <a:endParaRPr lang="en-US"/>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Accessibility: non-transit</a:t>
            </a:r>
            <a:endParaRPr>
              <a:latin typeface="+mj-lt"/>
            </a:endParaRPr>
          </a:p>
        </p:txBody>
      </p:sp>
      <p:pic>
        <p:nvPicPr>
          <p:cNvPr id="3" name="图片 2">
            <a:extLst>
              <a:ext uri="{FF2B5EF4-FFF2-40B4-BE49-F238E27FC236}">
                <a16:creationId xmlns:a16="http://schemas.microsoft.com/office/drawing/2014/main" id="{75885595-50FD-4DC5-87E7-5DC3B7D4D948}"/>
              </a:ext>
            </a:extLst>
          </p:cNvPr>
          <p:cNvPicPr>
            <a:picLocks noChangeAspect="1"/>
          </p:cNvPicPr>
          <p:nvPr/>
        </p:nvPicPr>
        <p:blipFill>
          <a:blip r:embed="rId3"/>
          <a:stretch>
            <a:fillRect/>
          </a:stretch>
        </p:blipFill>
        <p:spPr>
          <a:xfrm>
            <a:off x="5343269" y="832847"/>
            <a:ext cx="3622705" cy="4185555"/>
          </a:xfrm>
          <a:prstGeom prst="rect">
            <a:avLst/>
          </a:prstGeom>
        </p:spPr>
      </p:pic>
      <p:pic>
        <p:nvPicPr>
          <p:cNvPr id="5" name="图片 4">
            <a:extLst>
              <a:ext uri="{FF2B5EF4-FFF2-40B4-BE49-F238E27FC236}">
                <a16:creationId xmlns:a16="http://schemas.microsoft.com/office/drawing/2014/main" id="{AB3C2659-A6F3-4092-97B3-F71DEC6D47D0}"/>
              </a:ext>
            </a:extLst>
          </p:cNvPr>
          <p:cNvPicPr>
            <a:picLocks noChangeAspect="1"/>
          </p:cNvPicPr>
          <p:nvPr/>
        </p:nvPicPr>
        <p:blipFill>
          <a:blip r:embed="rId4"/>
          <a:stretch>
            <a:fillRect/>
          </a:stretch>
        </p:blipFill>
        <p:spPr>
          <a:xfrm>
            <a:off x="447263" y="1206800"/>
            <a:ext cx="4912894" cy="1520216"/>
          </a:xfrm>
          <a:prstGeom prst="rect">
            <a:avLst/>
          </a:prstGeom>
        </p:spPr>
      </p:pic>
      <p:sp>
        <p:nvSpPr>
          <p:cNvPr id="6" name="矩形 5">
            <a:extLst>
              <a:ext uri="{FF2B5EF4-FFF2-40B4-BE49-F238E27FC236}">
                <a16:creationId xmlns:a16="http://schemas.microsoft.com/office/drawing/2014/main" id="{AE8F4B30-F2DB-4AA9-BBFF-33C78460BC8C}"/>
              </a:ext>
            </a:extLst>
          </p:cNvPr>
          <p:cNvSpPr/>
          <p:nvPr/>
        </p:nvSpPr>
        <p:spPr>
          <a:xfrm>
            <a:off x="6166132" y="3641340"/>
            <a:ext cx="1229988" cy="5907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图片 15">
            <a:extLst>
              <a:ext uri="{FF2B5EF4-FFF2-40B4-BE49-F238E27FC236}">
                <a16:creationId xmlns:a16="http://schemas.microsoft.com/office/drawing/2014/main" id="{2720C946-510D-4650-9AD0-B3FDB8D0D7CA}"/>
              </a:ext>
            </a:extLst>
          </p:cNvPr>
          <p:cNvPicPr>
            <a:picLocks noChangeAspect="1"/>
          </p:cNvPicPr>
          <p:nvPr/>
        </p:nvPicPr>
        <p:blipFill>
          <a:blip r:embed="rId5"/>
          <a:stretch>
            <a:fillRect/>
          </a:stretch>
        </p:blipFill>
        <p:spPr>
          <a:xfrm>
            <a:off x="1974668" y="2924966"/>
            <a:ext cx="2249376" cy="534133"/>
          </a:xfrm>
          <a:prstGeom prst="rect">
            <a:avLst/>
          </a:prstGeom>
        </p:spPr>
      </p:pic>
      <p:sp>
        <p:nvSpPr>
          <p:cNvPr id="17" name="文本框 16">
            <a:extLst>
              <a:ext uri="{FF2B5EF4-FFF2-40B4-BE49-F238E27FC236}">
                <a16:creationId xmlns:a16="http://schemas.microsoft.com/office/drawing/2014/main" id="{151F3DE6-4218-4592-BFB1-6EAAA72A7B71}"/>
              </a:ext>
            </a:extLst>
          </p:cNvPr>
          <p:cNvSpPr txBox="1"/>
          <p:nvPr/>
        </p:nvSpPr>
        <p:spPr>
          <a:xfrm>
            <a:off x="714300" y="3714244"/>
            <a:ext cx="4645857" cy="1182353"/>
          </a:xfrm>
          <a:prstGeom prst="rect">
            <a:avLst/>
          </a:prstGeom>
          <a:noFill/>
        </p:spPr>
        <p:txBody>
          <a:bodyPr wrap="square" rtlCol="0">
            <a:spAutoFit/>
          </a:bodyPr>
          <a:lstStyle/>
          <a:p>
            <a:r>
              <a:rPr lang="en-US"/>
              <a:t>Where Ai is the accessibility of census tract i, Pi is the total population number of census tract i, n is number of testing sites that people can access within 15 minutes and Ti is the time people spend getting to each testing site. </a:t>
            </a:r>
          </a:p>
        </p:txBody>
      </p:sp>
    </p:spTree>
    <p:extLst>
      <p:ext uri="{BB962C8B-B14F-4D97-AF65-F5344CB8AC3E}">
        <p14:creationId xmlns:p14="http://schemas.microsoft.com/office/powerpoint/2010/main" val="3247834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Accessibility: transit</a:t>
            </a:r>
            <a:endParaRPr>
              <a:latin typeface="+mj-lt"/>
            </a:endParaRPr>
          </a:p>
        </p:txBody>
      </p:sp>
      <p:sp>
        <p:nvSpPr>
          <p:cNvPr id="4" name="副标题 3">
            <a:extLst>
              <a:ext uri="{FF2B5EF4-FFF2-40B4-BE49-F238E27FC236}">
                <a16:creationId xmlns:a16="http://schemas.microsoft.com/office/drawing/2014/main" id="{D25E1E41-6F8B-41CF-AA81-29E074A946C2}"/>
              </a:ext>
            </a:extLst>
          </p:cNvPr>
          <p:cNvSpPr>
            <a:spLocks noGrp="1"/>
          </p:cNvSpPr>
          <p:nvPr>
            <p:ph type="subTitle" idx="1"/>
          </p:nvPr>
        </p:nvSpPr>
        <p:spPr/>
        <p:txBody>
          <a:bodyPr/>
          <a:lstStyle/>
          <a:p>
            <a:endParaRPr lang="en-US"/>
          </a:p>
        </p:txBody>
      </p:sp>
      <p:pic>
        <p:nvPicPr>
          <p:cNvPr id="8" name="图片 7">
            <a:extLst>
              <a:ext uri="{FF2B5EF4-FFF2-40B4-BE49-F238E27FC236}">
                <a16:creationId xmlns:a16="http://schemas.microsoft.com/office/drawing/2014/main" id="{DF0799B3-DFB7-4882-A55A-AD684BA66180}"/>
              </a:ext>
            </a:extLst>
          </p:cNvPr>
          <p:cNvPicPr>
            <a:picLocks noChangeAspect="1"/>
          </p:cNvPicPr>
          <p:nvPr/>
        </p:nvPicPr>
        <p:blipFill>
          <a:blip r:embed="rId3"/>
          <a:stretch>
            <a:fillRect/>
          </a:stretch>
        </p:blipFill>
        <p:spPr>
          <a:xfrm>
            <a:off x="5549518" y="1373299"/>
            <a:ext cx="3384450" cy="3182325"/>
          </a:xfrm>
          <a:prstGeom prst="rect">
            <a:avLst/>
          </a:prstGeom>
        </p:spPr>
      </p:pic>
      <p:pic>
        <p:nvPicPr>
          <p:cNvPr id="13" name="图片 12" descr="地图&#10;&#10;描述已自动生成">
            <a:extLst>
              <a:ext uri="{FF2B5EF4-FFF2-40B4-BE49-F238E27FC236}">
                <a16:creationId xmlns:a16="http://schemas.microsoft.com/office/drawing/2014/main" id="{16FB1B44-32EF-4CE7-8B13-CF9302E0287F}"/>
              </a:ext>
            </a:extLst>
          </p:cNvPr>
          <p:cNvPicPr>
            <a:picLocks noChangeAspect="1"/>
          </p:cNvPicPr>
          <p:nvPr/>
        </p:nvPicPr>
        <p:blipFill>
          <a:blip r:embed="rId4"/>
          <a:stretch>
            <a:fillRect/>
          </a:stretch>
        </p:blipFill>
        <p:spPr>
          <a:xfrm>
            <a:off x="283221" y="1217586"/>
            <a:ext cx="2541905" cy="1736090"/>
          </a:xfrm>
          <a:prstGeom prst="rect">
            <a:avLst/>
          </a:prstGeom>
        </p:spPr>
      </p:pic>
      <p:sp>
        <p:nvSpPr>
          <p:cNvPr id="14" name="副标题 3">
            <a:extLst>
              <a:ext uri="{FF2B5EF4-FFF2-40B4-BE49-F238E27FC236}">
                <a16:creationId xmlns:a16="http://schemas.microsoft.com/office/drawing/2014/main" id="{765737DB-F9BC-462E-94F4-65A9BA22F0DA}"/>
              </a:ext>
            </a:extLst>
          </p:cNvPr>
          <p:cNvSpPr txBox="1">
            <a:spLocks/>
          </p:cNvSpPr>
          <p:nvPr/>
        </p:nvSpPr>
        <p:spPr>
          <a:xfrm>
            <a:off x="2058081" y="386731"/>
            <a:ext cx="7715400" cy="339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rgbClr val="434343"/>
              </a:buClr>
              <a:buSzPts val="1200"/>
              <a:buFont typeface="Anaheim"/>
              <a:buAutoNum type="arabicPeriod"/>
              <a:defRPr sz="12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rgbClr val="434343"/>
              </a:buClr>
              <a:buSzPts val="1200"/>
              <a:buFont typeface="Roboto Condensed Light"/>
              <a:buAutoNum type="arabicPeriod"/>
              <a:defRPr sz="12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rgbClr val="434343"/>
              </a:buClr>
              <a:buSzPts val="1200"/>
              <a:buFont typeface="Roboto Condensed Light"/>
              <a:buAutoNum type="arabicPeriod"/>
              <a:defRPr sz="12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rgbClr val="434343"/>
              </a:buClr>
              <a:buSzPts val="1200"/>
              <a:buFont typeface="Roboto Condensed Light"/>
              <a:buAutoNum type="alphaLcPeriod"/>
              <a:defRPr sz="12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rgbClr val="434343"/>
              </a:buClr>
              <a:buSzPts val="1200"/>
              <a:buFont typeface="Roboto Condensed Light"/>
              <a:buAutoNum type="romanLcPeriod"/>
              <a:defRPr sz="1200" b="0" i="0" u="none" strike="noStrike" cap="none">
                <a:solidFill>
                  <a:schemeClr val="dk2"/>
                </a:solidFill>
                <a:latin typeface="Montserrat"/>
                <a:ea typeface="Montserrat"/>
                <a:cs typeface="Montserrat"/>
                <a:sym typeface="Montserrat"/>
              </a:defRPr>
            </a:lvl9pPr>
          </a:lstStyle>
          <a:p>
            <a:endParaRPr lang="en-US"/>
          </a:p>
        </p:txBody>
      </p:sp>
      <p:pic>
        <p:nvPicPr>
          <p:cNvPr id="18" name="图片 17" descr="地图&#10;&#10;描述已自动生成">
            <a:extLst>
              <a:ext uri="{FF2B5EF4-FFF2-40B4-BE49-F238E27FC236}">
                <a16:creationId xmlns:a16="http://schemas.microsoft.com/office/drawing/2014/main" id="{9A2C9A11-6F29-46BB-9F85-CBEA391C1644}"/>
              </a:ext>
            </a:extLst>
          </p:cNvPr>
          <p:cNvPicPr>
            <a:picLocks noChangeAspect="1"/>
          </p:cNvPicPr>
          <p:nvPr/>
        </p:nvPicPr>
        <p:blipFill>
          <a:blip r:embed="rId5"/>
          <a:stretch>
            <a:fillRect/>
          </a:stretch>
        </p:blipFill>
        <p:spPr>
          <a:xfrm>
            <a:off x="283221" y="2964462"/>
            <a:ext cx="2541905" cy="1727200"/>
          </a:xfrm>
          <a:prstGeom prst="rect">
            <a:avLst/>
          </a:prstGeom>
        </p:spPr>
      </p:pic>
      <p:pic>
        <p:nvPicPr>
          <p:cNvPr id="10" name="图片 9">
            <a:extLst>
              <a:ext uri="{FF2B5EF4-FFF2-40B4-BE49-F238E27FC236}">
                <a16:creationId xmlns:a16="http://schemas.microsoft.com/office/drawing/2014/main" id="{53C18A42-1197-41E6-A92D-D9620E7F0F99}"/>
              </a:ext>
            </a:extLst>
          </p:cNvPr>
          <p:cNvPicPr>
            <a:picLocks noChangeAspect="1"/>
          </p:cNvPicPr>
          <p:nvPr/>
        </p:nvPicPr>
        <p:blipFill>
          <a:blip r:embed="rId6"/>
          <a:stretch>
            <a:fillRect/>
          </a:stretch>
        </p:blipFill>
        <p:spPr>
          <a:xfrm>
            <a:off x="3709250" y="2192646"/>
            <a:ext cx="1168378" cy="713054"/>
          </a:xfrm>
          <a:prstGeom prst="rect">
            <a:avLst/>
          </a:prstGeom>
        </p:spPr>
      </p:pic>
      <p:sp>
        <p:nvSpPr>
          <p:cNvPr id="11" name="文本框 10">
            <a:extLst>
              <a:ext uri="{FF2B5EF4-FFF2-40B4-BE49-F238E27FC236}">
                <a16:creationId xmlns:a16="http://schemas.microsoft.com/office/drawing/2014/main" id="{C4AC7FE0-0182-4C97-ADA7-5A59D36F6714}"/>
              </a:ext>
            </a:extLst>
          </p:cNvPr>
          <p:cNvSpPr txBox="1"/>
          <p:nvPr/>
        </p:nvSpPr>
        <p:spPr>
          <a:xfrm>
            <a:off x="3107342" y="3099250"/>
            <a:ext cx="2961685" cy="1231106"/>
          </a:xfrm>
          <a:prstGeom prst="rect">
            <a:avLst/>
          </a:prstGeom>
          <a:noFill/>
        </p:spPr>
        <p:txBody>
          <a:bodyPr wrap="square" rtlCol="0">
            <a:spAutoFit/>
          </a:bodyPr>
          <a:lstStyle/>
          <a:p>
            <a:r>
              <a:rPr lang="en-US" sz="1200">
                <a:effectLst/>
                <a:latin typeface="Times New Roman" panose="02020603050405020304" pitchFamily="18" charset="0"/>
                <a:ea typeface="等线" panose="02010600030101010101" pitchFamily="2" charset="-122"/>
                <a:cs typeface="Times New Roman" panose="02020603050405020304" pitchFamily="18" charset="0"/>
              </a:rPr>
              <a:t>Where n stands for the count of testing sites that can be reached within 15 minutes of taking the subway or buses, while Ti is the time people spend getting to each testing site starting from stop i. </a:t>
            </a:r>
            <a:endParaRPr lang="en-US" sz="1200">
              <a:effectLst/>
              <a:latin typeface="Calibri" panose="020F0502020204030204" pitchFamily="34" charset="0"/>
              <a:ea typeface="等线" panose="02010600030101010101" pitchFamily="2" charset="-122"/>
              <a:cs typeface="Times New Roman" panose="02020603050405020304" pitchFamily="18" charset="0"/>
            </a:endParaRPr>
          </a:p>
          <a:p>
            <a:endParaRPr lang="en-US"/>
          </a:p>
        </p:txBody>
      </p:sp>
    </p:spTree>
    <p:extLst>
      <p:ext uri="{BB962C8B-B14F-4D97-AF65-F5344CB8AC3E}">
        <p14:creationId xmlns:p14="http://schemas.microsoft.com/office/powerpoint/2010/main" val="2339771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3" name="图片 12" descr="地图&#10;&#10;描述已自动生成">
            <a:extLst>
              <a:ext uri="{FF2B5EF4-FFF2-40B4-BE49-F238E27FC236}">
                <a16:creationId xmlns:a16="http://schemas.microsoft.com/office/drawing/2014/main" id="{1159B556-B991-4BAF-8FC3-2640DF7AC1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026" y="342900"/>
            <a:ext cx="3478923" cy="2450093"/>
          </a:xfrm>
          <a:prstGeom prst="rect">
            <a:avLst/>
          </a:prstGeom>
        </p:spPr>
      </p:pic>
      <p:pic>
        <p:nvPicPr>
          <p:cNvPr id="14" name="图片 13" descr="地图&#10;&#10;描述已自动生成">
            <a:extLst>
              <a:ext uri="{FF2B5EF4-FFF2-40B4-BE49-F238E27FC236}">
                <a16:creationId xmlns:a16="http://schemas.microsoft.com/office/drawing/2014/main" id="{2250F95A-71E2-4801-BE3D-A316379180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38949" y="392193"/>
            <a:ext cx="3354291" cy="2362319"/>
          </a:xfrm>
          <a:prstGeom prst="rect">
            <a:avLst/>
          </a:prstGeom>
        </p:spPr>
      </p:pic>
      <p:pic>
        <p:nvPicPr>
          <p:cNvPr id="15" name="图片 14" descr="地图&#10;&#10;描述已自动生成">
            <a:extLst>
              <a:ext uri="{FF2B5EF4-FFF2-40B4-BE49-F238E27FC236}">
                <a16:creationId xmlns:a16="http://schemas.microsoft.com/office/drawing/2014/main" id="{D3B8FAAB-81E7-446B-B87F-67093B2D93F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026" y="2746993"/>
            <a:ext cx="3478923" cy="2370272"/>
          </a:xfrm>
          <a:prstGeom prst="rect">
            <a:avLst/>
          </a:prstGeom>
        </p:spPr>
      </p:pic>
      <p:pic>
        <p:nvPicPr>
          <p:cNvPr id="18" name="图片 17" descr="地图&#10;&#10;描述已自动生成">
            <a:extLst>
              <a:ext uri="{FF2B5EF4-FFF2-40B4-BE49-F238E27FC236}">
                <a16:creationId xmlns:a16="http://schemas.microsoft.com/office/drawing/2014/main" id="{EBAFBF4F-A09D-4206-9256-894F9623F3E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38948" y="2746993"/>
            <a:ext cx="3354291" cy="2362419"/>
          </a:xfrm>
          <a:prstGeom prst="rect">
            <a:avLst/>
          </a:prstGeom>
        </p:spPr>
      </p:pic>
      <p:sp>
        <p:nvSpPr>
          <p:cNvPr id="4" name="文本框 3">
            <a:extLst>
              <a:ext uri="{FF2B5EF4-FFF2-40B4-BE49-F238E27FC236}">
                <a16:creationId xmlns:a16="http://schemas.microsoft.com/office/drawing/2014/main" id="{6B552128-4A12-4D57-924D-0B9A37F64217}"/>
              </a:ext>
            </a:extLst>
          </p:cNvPr>
          <p:cNvSpPr txBox="1"/>
          <p:nvPr/>
        </p:nvSpPr>
        <p:spPr>
          <a:xfrm>
            <a:off x="209833" y="454050"/>
            <a:ext cx="522350" cy="307777"/>
          </a:xfrm>
          <a:prstGeom prst="rect">
            <a:avLst/>
          </a:prstGeom>
          <a:noFill/>
        </p:spPr>
        <p:txBody>
          <a:bodyPr wrap="square" rtlCol="0">
            <a:spAutoFit/>
          </a:bodyPr>
          <a:lstStyle/>
          <a:p>
            <a:r>
              <a:rPr lang="en-US">
                <a:highlight>
                  <a:srgbClr val="FFFF00"/>
                </a:highlight>
              </a:rPr>
              <a:t>a.</a:t>
            </a:r>
          </a:p>
        </p:txBody>
      </p:sp>
      <p:sp>
        <p:nvSpPr>
          <p:cNvPr id="20" name="文本框 19">
            <a:extLst>
              <a:ext uri="{FF2B5EF4-FFF2-40B4-BE49-F238E27FC236}">
                <a16:creationId xmlns:a16="http://schemas.microsoft.com/office/drawing/2014/main" id="{541F8408-B65A-4F4D-A605-C93ADBE448F8}"/>
              </a:ext>
            </a:extLst>
          </p:cNvPr>
          <p:cNvSpPr txBox="1"/>
          <p:nvPr/>
        </p:nvSpPr>
        <p:spPr>
          <a:xfrm>
            <a:off x="3688045" y="468886"/>
            <a:ext cx="522350" cy="307777"/>
          </a:xfrm>
          <a:prstGeom prst="rect">
            <a:avLst/>
          </a:prstGeom>
          <a:noFill/>
        </p:spPr>
        <p:txBody>
          <a:bodyPr wrap="square" rtlCol="0">
            <a:spAutoFit/>
          </a:bodyPr>
          <a:lstStyle/>
          <a:p>
            <a:r>
              <a:rPr lang="en-US">
                <a:highlight>
                  <a:srgbClr val="FFFF00"/>
                </a:highlight>
              </a:rPr>
              <a:t>b.</a:t>
            </a:r>
          </a:p>
        </p:txBody>
      </p:sp>
      <p:sp>
        <p:nvSpPr>
          <p:cNvPr id="21" name="文本框 20">
            <a:extLst>
              <a:ext uri="{FF2B5EF4-FFF2-40B4-BE49-F238E27FC236}">
                <a16:creationId xmlns:a16="http://schemas.microsoft.com/office/drawing/2014/main" id="{5E578DB0-C927-4F10-B408-53BFB4D74AA6}"/>
              </a:ext>
            </a:extLst>
          </p:cNvPr>
          <p:cNvSpPr txBox="1"/>
          <p:nvPr/>
        </p:nvSpPr>
        <p:spPr>
          <a:xfrm>
            <a:off x="215229" y="2870862"/>
            <a:ext cx="522350" cy="307777"/>
          </a:xfrm>
          <a:prstGeom prst="rect">
            <a:avLst/>
          </a:prstGeom>
          <a:noFill/>
        </p:spPr>
        <p:txBody>
          <a:bodyPr wrap="square" rtlCol="0">
            <a:spAutoFit/>
          </a:bodyPr>
          <a:lstStyle/>
          <a:p>
            <a:r>
              <a:rPr lang="en-US">
                <a:highlight>
                  <a:srgbClr val="FFFF00"/>
                </a:highlight>
              </a:rPr>
              <a:t>c.</a:t>
            </a:r>
          </a:p>
        </p:txBody>
      </p:sp>
      <p:sp>
        <p:nvSpPr>
          <p:cNvPr id="22" name="文本框 21">
            <a:extLst>
              <a:ext uri="{FF2B5EF4-FFF2-40B4-BE49-F238E27FC236}">
                <a16:creationId xmlns:a16="http://schemas.microsoft.com/office/drawing/2014/main" id="{4C60257B-33AD-4881-BFC0-241ABA72DE58}"/>
              </a:ext>
            </a:extLst>
          </p:cNvPr>
          <p:cNvSpPr txBox="1"/>
          <p:nvPr/>
        </p:nvSpPr>
        <p:spPr>
          <a:xfrm>
            <a:off x="3733901" y="2861422"/>
            <a:ext cx="522350" cy="307777"/>
          </a:xfrm>
          <a:prstGeom prst="rect">
            <a:avLst/>
          </a:prstGeom>
          <a:noFill/>
        </p:spPr>
        <p:txBody>
          <a:bodyPr wrap="square" rtlCol="0">
            <a:spAutoFit/>
          </a:bodyPr>
          <a:lstStyle/>
          <a:p>
            <a:r>
              <a:rPr lang="en-US">
                <a:highlight>
                  <a:srgbClr val="FFFF00"/>
                </a:highlight>
              </a:rPr>
              <a:t>d.</a:t>
            </a:r>
          </a:p>
        </p:txBody>
      </p:sp>
      <p:sp>
        <p:nvSpPr>
          <p:cNvPr id="5" name="文本框 4">
            <a:extLst>
              <a:ext uri="{FF2B5EF4-FFF2-40B4-BE49-F238E27FC236}">
                <a16:creationId xmlns:a16="http://schemas.microsoft.com/office/drawing/2014/main" id="{F02AFEE7-E4EF-426B-8B09-DCE05A9518F0}"/>
              </a:ext>
            </a:extLst>
          </p:cNvPr>
          <p:cNvSpPr txBox="1"/>
          <p:nvPr/>
        </p:nvSpPr>
        <p:spPr>
          <a:xfrm>
            <a:off x="7290924" y="1685922"/>
            <a:ext cx="1561762" cy="2369880"/>
          </a:xfrm>
          <a:prstGeom prst="rect">
            <a:avLst/>
          </a:prstGeom>
          <a:noFill/>
        </p:spPr>
        <p:txBody>
          <a:bodyPr wrap="square" rtlCol="0">
            <a:spAutoFit/>
          </a:bodyPr>
          <a:lstStyle/>
          <a:p>
            <a:r>
              <a:rPr lang="en-US" sz="1800" b="1"/>
              <a:t>Non-transit</a:t>
            </a:r>
          </a:p>
          <a:p>
            <a:pPr marL="342900" indent="-342900">
              <a:buAutoNum type="alphaLcPeriod"/>
            </a:pPr>
            <a:r>
              <a:rPr lang="en-US"/>
              <a:t>Walk</a:t>
            </a:r>
          </a:p>
          <a:p>
            <a:pPr marL="342900" indent="-342900">
              <a:buAutoNum type="alphaLcPeriod"/>
            </a:pPr>
            <a:r>
              <a:rPr lang="en-US"/>
              <a:t>Drive</a:t>
            </a:r>
          </a:p>
          <a:p>
            <a:endParaRPr lang="en-US"/>
          </a:p>
          <a:p>
            <a:endParaRPr lang="en-US"/>
          </a:p>
          <a:p>
            <a:endParaRPr lang="en-US"/>
          </a:p>
          <a:p>
            <a:endParaRPr lang="en-US"/>
          </a:p>
          <a:p>
            <a:r>
              <a:rPr lang="en-US" sz="1800" b="1"/>
              <a:t>Transit</a:t>
            </a:r>
          </a:p>
          <a:p>
            <a:r>
              <a:rPr lang="en-US"/>
              <a:t>c. Subway</a:t>
            </a:r>
          </a:p>
          <a:p>
            <a:r>
              <a:rPr lang="en-US"/>
              <a:t>d. Bus</a:t>
            </a:r>
          </a:p>
        </p:txBody>
      </p:sp>
    </p:spTree>
    <p:extLst>
      <p:ext uri="{BB962C8B-B14F-4D97-AF65-F5344CB8AC3E}">
        <p14:creationId xmlns:p14="http://schemas.microsoft.com/office/powerpoint/2010/main" val="2866908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Service Area</a:t>
            </a:r>
            <a:endParaRPr>
              <a:latin typeface="+mj-lt"/>
            </a:endParaRPr>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图片 2" descr="地图&#10;&#10;描述已自动生成">
            <a:extLst>
              <a:ext uri="{FF2B5EF4-FFF2-40B4-BE49-F238E27FC236}">
                <a16:creationId xmlns:a16="http://schemas.microsoft.com/office/drawing/2014/main" id="{A665CB39-78E7-4CAF-B3BF-C24FD73033E9}"/>
              </a:ext>
            </a:extLst>
          </p:cNvPr>
          <p:cNvPicPr>
            <a:picLocks noChangeAspect="1"/>
          </p:cNvPicPr>
          <p:nvPr/>
        </p:nvPicPr>
        <p:blipFill>
          <a:blip r:embed="rId3"/>
          <a:stretch>
            <a:fillRect/>
          </a:stretch>
        </p:blipFill>
        <p:spPr>
          <a:xfrm>
            <a:off x="77837" y="986449"/>
            <a:ext cx="4494148" cy="3164561"/>
          </a:xfrm>
          <a:prstGeom prst="rect">
            <a:avLst/>
          </a:prstGeom>
        </p:spPr>
      </p:pic>
      <p:pic>
        <p:nvPicPr>
          <p:cNvPr id="5" name="图片 4" descr="地图&#10;&#10;描述已自动生成">
            <a:extLst>
              <a:ext uri="{FF2B5EF4-FFF2-40B4-BE49-F238E27FC236}">
                <a16:creationId xmlns:a16="http://schemas.microsoft.com/office/drawing/2014/main" id="{A5F4E2B1-D8D5-4643-9075-C1F4177E92E7}"/>
              </a:ext>
            </a:extLst>
          </p:cNvPr>
          <p:cNvPicPr>
            <a:picLocks noChangeAspect="1"/>
          </p:cNvPicPr>
          <p:nvPr/>
        </p:nvPicPr>
        <p:blipFill>
          <a:blip r:embed="rId4"/>
          <a:stretch>
            <a:fillRect/>
          </a:stretch>
        </p:blipFill>
        <p:spPr>
          <a:xfrm>
            <a:off x="4571985" y="986449"/>
            <a:ext cx="4494146" cy="3164561"/>
          </a:xfrm>
          <a:prstGeom prst="rect">
            <a:avLst/>
          </a:prstGeom>
        </p:spPr>
      </p:pic>
    </p:spTree>
    <p:extLst>
      <p:ext uri="{BB962C8B-B14F-4D97-AF65-F5344CB8AC3E}">
        <p14:creationId xmlns:p14="http://schemas.microsoft.com/office/powerpoint/2010/main" val="970446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41"/>
          <p:cNvSpPr txBox="1">
            <a:spLocks noGrp="1"/>
          </p:cNvSpPr>
          <p:nvPr>
            <p:ph type="subTitle" idx="1"/>
          </p:nvPr>
        </p:nvSpPr>
        <p:spPr>
          <a:xfrm>
            <a:off x="685781" y="2125678"/>
            <a:ext cx="3789000" cy="2698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latin typeface="+mn-lt"/>
              </a:rPr>
              <a:t>Calculate and compare the influencing factors of spatial accessibilities by different modes with Geodetector, GWR or other methods (choose the one with the highest accuracy)</a:t>
            </a:r>
          </a:p>
        </p:txBody>
      </p:sp>
      <p:sp>
        <p:nvSpPr>
          <p:cNvPr id="710" name="Google Shape;710;p41"/>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j-lt"/>
              </a:rPr>
              <a:t>Next steps:</a:t>
            </a:r>
            <a:br>
              <a:rPr lang="en"/>
            </a:br>
            <a:r>
              <a:rPr lang="en" sz="1600">
                <a:latin typeface="+mn-lt"/>
              </a:rPr>
              <a:t>Influencing factors detection </a:t>
            </a:r>
            <a:endParaRPr sz="1600">
              <a:latin typeface="+mn-lt"/>
            </a:endParaRPr>
          </a:p>
        </p:txBody>
      </p:sp>
      <p:grpSp>
        <p:nvGrpSpPr>
          <p:cNvPr id="711" name="Google Shape;711;p41"/>
          <p:cNvGrpSpPr/>
          <p:nvPr/>
        </p:nvGrpSpPr>
        <p:grpSpPr>
          <a:xfrm>
            <a:off x="5070436" y="555099"/>
            <a:ext cx="3049384" cy="4049494"/>
            <a:chOff x="4746450" y="55913"/>
            <a:chExt cx="3788996" cy="5031678"/>
          </a:xfrm>
        </p:grpSpPr>
        <p:sp>
          <p:nvSpPr>
            <p:cNvPr id="712" name="Google Shape;712;p41"/>
            <p:cNvSpPr/>
            <p:nvPr/>
          </p:nvSpPr>
          <p:spPr>
            <a:xfrm>
              <a:off x="5348309" y="657869"/>
              <a:ext cx="1656029" cy="4116280"/>
            </a:xfrm>
            <a:custGeom>
              <a:avLst/>
              <a:gdLst/>
              <a:ahLst/>
              <a:cxnLst/>
              <a:rect l="l" t="t" r="r" b="b"/>
              <a:pathLst>
                <a:path w="17087" h="42472" extrusionOk="0">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5362265" y="663393"/>
              <a:ext cx="1633738" cy="4088562"/>
            </a:xfrm>
            <a:custGeom>
              <a:avLst/>
              <a:gdLst/>
              <a:ahLst/>
              <a:cxnLst/>
              <a:rect l="l" t="t" r="r" b="b"/>
              <a:pathLst>
                <a:path w="16857" h="42186" extrusionOk="0">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6438440" y="3506476"/>
              <a:ext cx="1181715" cy="549231"/>
            </a:xfrm>
            <a:custGeom>
              <a:avLst/>
              <a:gdLst/>
              <a:ahLst/>
              <a:cxnLst/>
              <a:rect l="l" t="t" r="r" b="b"/>
              <a:pathLst>
                <a:path w="12193" h="5667" extrusionOk="0">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6094479" y="3262340"/>
              <a:ext cx="1181715" cy="552042"/>
            </a:xfrm>
            <a:custGeom>
              <a:avLst/>
              <a:gdLst/>
              <a:ahLst/>
              <a:cxnLst/>
              <a:rect l="l" t="t" r="r" b="b"/>
              <a:pathLst>
                <a:path w="12193" h="5696" extrusionOk="0">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5747804" y="3112602"/>
              <a:ext cx="1181618" cy="552042"/>
            </a:xfrm>
            <a:custGeom>
              <a:avLst/>
              <a:gdLst/>
              <a:ahLst/>
              <a:cxnLst/>
              <a:rect l="l" t="t" r="r" b="b"/>
              <a:pathLst>
                <a:path w="12192" h="5696" extrusionOk="0">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5991843" y="2102913"/>
              <a:ext cx="990303" cy="1983320"/>
            </a:xfrm>
            <a:custGeom>
              <a:avLst/>
              <a:gdLst/>
              <a:ahLst/>
              <a:cxnLst/>
              <a:rect l="l" t="t" r="r" b="b"/>
              <a:pathLst>
                <a:path w="10218" h="20464" extrusionOk="0">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6344139" y="58723"/>
              <a:ext cx="1109512" cy="4973322"/>
            </a:xfrm>
            <a:custGeom>
              <a:avLst/>
              <a:gdLst/>
              <a:ahLst/>
              <a:cxnLst/>
              <a:rect l="l" t="t" r="r" b="b"/>
              <a:pathLst>
                <a:path w="11448" h="51315" extrusionOk="0">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6510547" y="55913"/>
              <a:ext cx="810036" cy="4951224"/>
            </a:xfrm>
            <a:custGeom>
              <a:avLst/>
              <a:gdLst/>
              <a:ahLst/>
              <a:cxnLst/>
              <a:rect l="l" t="t" r="r" b="b"/>
              <a:pathLst>
                <a:path w="8358" h="51087" extrusionOk="0">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6296940" y="3062689"/>
              <a:ext cx="1367506" cy="227465"/>
            </a:xfrm>
            <a:custGeom>
              <a:avLst/>
              <a:gdLst/>
              <a:ahLst/>
              <a:cxnLst/>
              <a:rect l="l" t="t" r="r" b="b"/>
              <a:pathLst>
                <a:path w="14110" h="2347" extrusionOk="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6549411" y="3295680"/>
              <a:ext cx="1370220" cy="230276"/>
            </a:xfrm>
            <a:custGeom>
              <a:avLst/>
              <a:gdLst/>
              <a:ahLst/>
              <a:cxnLst/>
              <a:rect l="l" t="t" r="r" b="b"/>
              <a:pathLst>
                <a:path w="14138" h="2376" extrusionOk="0">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6713008" y="3731131"/>
              <a:ext cx="1367506" cy="233087"/>
            </a:xfrm>
            <a:custGeom>
              <a:avLst/>
              <a:gdLst/>
              <a:ahLst/>
              <a:cxnLst/>
              <a:rect l="l" t="t" r="r" b="b"/>
              <a:pathLst>
                <a:path w="14110" h="2405" extrusionOk="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6388528" y="3936403"/>
              <a:ext cx="1367506" cy="230276"/>
            </a:xfrm>
            <a:custGeom>
              <a:avLst/>
              <a:gdLst/>
              <a:ahLst/>
              <a:cxnLst/>
              <a:rect l="l" t="t" r="r" b="b"/>
              <a:pathLst>
                <a:path w="14110" h="2376" extrusionOk="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5889207" y="2150112"/>
              <a:ext cx="2216309" cy="2429819"/>
            </a:xfrm>
            <a:custGeom>
              <a:avLst/>
              <a:gdLst/>
              <a:ahLst/>
              <a:cxnLst/>
              <a:rect l="l" t="t" r="r" b="b"/>
              <a:pathLst>
                <a:path w="22868" h="25071" extrusionOk="0">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5711751" y="4898893"/>
              <a:ext cx="2338329" cy="127640"/>
            </a:xfrm>
            <a:custGeom>
              <a:avLst/>
              <a:gdLst/>
              <a:ahLst/>
              <a:cxnLst/>
              <a:rect l="l" t="t" r="r" b="b"/>
              <a:pathLst>
                <a:path w="24127" h="1317" extrusionOk="0">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6926615" y="4627039"/>
              <a:ext cx="1608831" cy="127640"/>
            </a:xfrm>
            <a:custGeom>
              <a:avLst/>
              <a:gdLst/>
              <a:ahLst/>
              <a:cxnLst/>
              <a:rect l="l" t="t" r="r" b="b"/>
              <a:pathLst>
                <a:path w="16600" h="1317" extrusionOk="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6971003" y="1490005"/>
              <a:ext cx="1520054" cy="3203705"/>
            </a:xfrm>
            <a:custGeom>
              <a:avLst/>
              <a:gdLst/>
              <a:ahLst/>
              <a:cxnLst/>
              <a:rect l="l" t="t" r="r" b="b"/>
              <a:pathLst>
                <a:path w="15684" h="33056" extrusionOk="0">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7592246" y="3048830"/>
              <a:ext cx="94398" cy="133165"/>
            </a:xfrm>
            <a:custGeom>
              <a:avLst/>
              <a:gdLst/>
              <a:ahLst/>
              <a:cxnLst/>
              <a:rect l="l" t="t" r="r" b="b"/>
              <a:pathLst>
                <a:path w="974" h="1374" extrusionOk="0">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7703217" y="3048830"/>
              <a:ext cx="119402" cy="135975"/>
            </a:xfrm>
            <a:custGeom>
              <a:avLst/>
              <a:gdLst/>
              <a:ahLst/>
              <a:cxnLst/>
              <a:rect l="l" t="t" r="r" b="b"/>
              <a:pathLst>
                <a:path w="1232" h="1403" extrusionOk="0">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7833572" y="3048830"/>
              <a:ext cx="138786" cy="135975"/>
            </a:xfrm>
            <a:custGeom>
              <a:avLst/>
              <a:gdLst/>
              <a:ahLst/>
              <a:cxnLst/>
              <a:rect l="l" t="t" r="r" b="b"/>
              <a:pathLst>
                <a:path w="1432" h="1403" extrusionOk="0">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7337062" y="3265150"/>
              <a:ext cx="122213" cy="130451"/>
            </a:xfrm>
            <a:custGeom>
              <a:avLst/>
              <a:gdLst/>
              <a:ahLst/>
              <a:cxnLst/>
              <a:rect l="l" t="t" r="r" b="b"/>
              <a:pathLst>
                <a:path w="1261" h="1346" extrusionOk="0">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7470227" y="3265150"/>
              <a:ext cx="149931" cy="130451"/>
            </a:xfrm>
            <a:custGeom>
              <a:avLst/>
              <a:gdLst/>
              <a:ahLst/>
              <a:cxnLst/>
              <a:rect l="l" t="t" r="r" b="b"/>
              <a:pathLst>
                <a:path w="1547" h="1346" extrusionOk="0">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7606202" y="3265150"/>
              <a:ext cx="113781" cy="130451"/>
            </a:xfrm>
            <a:custGeom>
              <a:avLst/>
              <a:gdLst/>
              <a:ahLst/>
              <a:cxnLst/>
              <a:rect l="l" t="t" r="r" b="b"/>
              <a:pathLst>
                <a:path w="1174" h="1346" extrusionOk="0">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7730936" y="3265150"/>
              <a:ext cx="119402" cy="133262"/>
            </a:xfrm>
            <a:custGeom>
              <a:avLst/>
              <a:gdLst/>
              <a:ahLst/>
              <a:cxnLst/>
              <a:rect l="l" t="t" r="r" b="b"/>
              <a:pathLst>
                <a:path w="1232" h="1375" extrusionOk="0">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7875246" y="3265150"/>
              <a:ext cx="116592" cy="130451"/>
            </a:xfrm>
            <a:custGeom>
              <a:avLst/>
              <a:gdLst/>
              <a:ahLst/>
              <a:cxnLst/>
              <a:rect l="l" t="t" r="r" b="b"/>
              <a:pathLst>
                <a:path w="1203" h="1346" extrusionOk="0">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8011125" y="3265150"/>
              <a:ext cx="105446" cy="130451"/>
            </a:xfrm>
            <a:custGeom>
              <a:avLst/>
              <a:gdLst/>
              <a:ahLst/>
              <a:cxnLst/>
              <a:rect l="l" t="t" r="r" b="b"/>
              <a:pathLst>
                <a:path w="1088" h="1346" extrusionOk="0">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7706028" y="2654956"/>
              <a:ext cx="263616" cy="257994"/>
            </a:xfrm>
            <a:custGeom>
              <a:avLst/>
              <a:gdLst/>
              <a:ahLst/>
              <a:cxnLst/>
              <a:rect l="l" t="t" r="r" b="b"/>
              <a:pathLst>
                <a:path w="2720" h="2662" extrusionOk="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7755940" y="2688199"/>
              <a:ext cx="213703" cy="224752"/>
            </a:xfrm>
            <a:custGeom>
              <a:avLst/>
              <a:gdLst/>
              <a:ahLst/>
              <a:cxnLst/>
              <a:rect l="l" t="t" r="r" b="b"/>
              <a:pathLst>
                <a:path w="2205" h="2319" extrusionOk="0">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7719887" y="2715917"/>
              <a:ext cx="160980" cy="260805"/>
            </a:xfrm>
            <a:custGeom>
              <a:avLst/>
              <a:gdLst/>
              <a:ahLst/>
              <a:cxnLst/>
              <a:rect l="l" t="t" r="r" b="b"/>
              <a:pathLst>
                <a:path w="1661" h="2691" extrusionOk="0">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7489707" y="2654956"/>
              <a:ext cx="263519" cy="257994"/>
            </a:xfrm>
            <a:custGeom>
              <a:avLst/>
              <a:gdLst/>
              <a:ahLst/>
              <a:cxnLst/>
              <a:rect l="l" t="t" r="r" b="b"/>
              <a:pathLst>
                <a:path w="2719" h="2662" extrusionOk="0">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7489707" y="2688199"/>
              <a:ext cx="216417" cy="224752"/>
            </a:xfrm>
            <a:custGeom>
              <a:avLst/>
              <a:gdLst/>
              <a:ahLst/>
              <a:cxnLst/>
              <a:rect l="l" t="t" r="r" b="b"/>
              <a:pathLst>
                <a:path w="2233" h="2319" extrusionOk="0">
                  <a:moveTo>
                    <a:pt x="515" y="1"/>
                  </a:moveTo>
                  <a:cubicBezTo>
                    <a:pt x="0" y="1117"/>
                    <a:pt x="1030" y="2319"/>
                    <a:pt x="2232" y="1975"/>
                  </a:cubicBezTo>
                  <a:cubicBezTo>
                    <a:pt x="2089" y="1460"/>
                    <a:pt x="1059" y="287"/>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7581198" y="2715917"/>
              <a:ext cx="160980" cy="260805"/>
            </a:xfrm>
            <a:custGeom>
              <a:avLst/>
              <a:gdLst/>
              <a:ahLst/>
              <a:cxnLst/>
              <a:rect l="l" t="t" r="r" b="b"/>
              <a:pathLst>
                <a:path w="1661" h="2691" extrusionOk="0">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7111050" y="1842155"/>
              <a:ext cx="310814" cy="2729488"/>
            </a:xfrm>
            <a:custGeom>
              <a:avLst/>
              <a:gdLst/>
              <a:ahLst/>
              <a:cxnLst/>
              <a:rect l="l" t="t" r="r" b="b"/>
              <a:pathLst>
                <a:path w="3207" h="28163" extrusionOk="0">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6984863" y="1725709"/>
              <a:ext cx="1506195" cy="2968002"/>
            </a:xfrm>
            <a:custGeom>
              <a:avLst/>
              <a:gdLst/>
              <a:ahLst/>
              <a:cxnLst/>
              <a:rect l="l" t="t" r="r" b="b"/>
              <a:pathLst>
                <a:path w="15541" h="30624" extrusionOk="0">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7309343" y="1778432"/>
              <a:ext cx="840565" cy="77728"/>
            </a:xfrm>
            <a:custGeom>
              <a:avLst/>
              <a:gdLst/>
              <a:ahLst/>
              <a:cxnLst/>
              <a:rect l="l" t="t" r="r" b="b"/>
              <a:pathLst>
                <a:path w="8673" h="802" extrusionOk="0">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7647780" y="957442"/>
              <a:ext cx="166504" cy="446596"/>
            </a:xfrm>
            <a:custGeom>
              <a:avLst/>
              <a:gdLst/>
              <a:ahLst/>
              <a:cxnLst/>
              <a:rect l="l" t="t" r="r" b="b"/>
              <a:pathLst>
                <a:path w="1718" h="4608" extrusionOk="0">
                  <a:moveTo>
                    <a:pt x="0" y="0"/>
                  </a:moveTo>
                  <a:lnTo>
                    <a:pt x="0" y="4608"/>
                  </a:lnTo>
                  <a:lnTo>
                    <a:pt x="1717" y="4608"/>
                  </a:lnTo>
                  <a:lnTo>
                    <a:pt x="17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7681023" y="1035073"/>
              <a:ext cx="30626" cy="313528"/>
            </a:xfrm>
            <a:custGeom>
              <a:avLst/>
              <a:gdLst/>
              <a:ahLst/>
              <a:cxnLst/>
              <a:rect l="l" t="t" r="r" b="b"/>
              <a:pathLst>
                <a:path w="316" h="3235" extrusionOk="0">
                  <a:moveTo>
                    <a:pt x="1" y="0"/>
                  </a:moveTo>
                  <a:lnTo>
                    <a:pt x="1" y="3234"/>
                  </a:lnTo>
                  <a:lnTo>
                    <a:pt x="316" y="3234"/>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7644970" y="960155"/>
              <a:ext cx="169315" cy="155456"/>
            </a:xfrm>
            <a:custGeom>
              <a:avLst/>
              <a:gdLst/>
              <a:ahLst/>
              <a:cxnLst/>
              <a:rect l="l" t="t" r="r" b="b"/>
              <a:pathLst>
                <a:path w="1747" h="1604" extrusionOk="0">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7647780" y="1348505"/>
              <a:ext cx="166504" cy="22291"/>
            </a:xfrm>
            <a:custGeom>
              <a:avLst/>
              <a:gdLst/>
              <a:ahLst/>
              <a:cxnLst/>
              <a:rect l="l" t="t" r="r" b="b"/>
              <a:pathLst>
                <a:path w="1718" h="230" extrusionOk="0">
                  <a:moveTo>
                    <a:pt x="0" y="0"/>
                  </a:moveTo>
                  <a:lnTo>
                    <a:pt x="0" y="229"/>
                  </a:lnTo>
                  <a:lnTo>
                    <a:pt x="1717" y="229"/>
                  </a:lnTo>
                  <a:lnTo>
                    <a:pt x="1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7522950" y="1370699"/>
              <a:ext cx="416164" cy="302383"/>
            </a:xfrm>
            <a:custGeom>
              <a:avLst/>
              <a:gdLst/>
              <a:ahLst/>
              <a:cxnLst/>
              <a:rect l="l" t="t" r="r" b="b"/>
              <a:pathLst>
                <a:path w="4294" h="3120" extrusionOk="0">
                  <a:moveTo>
                    <a:pt x="0" y="0"/>
                  </a:moveTo>
                  <a:lnTo>
                    <a:pt x="0" y="3120"/>
                  </a:lnTo>
                  <a:lnTo>
                    <a:pt x="4293" y="3120"/>
                  </a:lnTo>
                  <a:lnTo>
                    <a:pt x="4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7522950" y="1470524"/>
              <a:ext cx="416164" cy="22291"/>
            </a:xfrm>
            <a:custGeom>
              <a:avLst/>
              <a:gdLst/>
              <a:ahLst/>
              <a:cxnLst/>
              <a:rect l="l" t="t" r="r" b="b"/>
              <a:pathLst>
                <a:path w="4294" h="230" extrusionOk="0">
                  <a:moveTo>
                    <a:pt x="0" y="1"/>
                  </a:moveTo>
                  <a:lnTo>
                    <a:pt x="0" y="230"/>
                  </a:lnTo>
                  <a:lnTo>
                    <a:pt x="4293" y="230"/>
                  </a:lnTo>
                  <a:lnTo>
                    <a:pt x="4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7398120" y="1492718"/>
              <a:ext cx="663013" cy="327387"/>
            </a:xfrm>
            <a:custGeom>
              <a:avLst/>
              <a:gdLst/>
              <a:ahLst/>
              <a:cxnLst/>
              <a:rect l="l" t="t" r="r" b="b"/>
              <a:pathLst>
                <a:path w="6841" h="3378" extrusionOk="0">
                  <a:moveTo>
                    <a:pt x="1" y="1"/>
                  </a:moveTo>
                  <a:lnTo>
                    <a:pt x="1" y="3378"/>
                  </a:lnTo>
                  <a:lnTo>
                    <a:pt x="6841" y="3378"/>
                  </a:lnTo>
                  <a:lnTo>
                    <a:pt x="68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7362067" y="1742379"/>
              <a:ext cx="735119" cy="77728"/>
            </a:xfrm>
            <a:custGeom>
              <a:avLst/>
              <a:gdLst/>
              <a:ahLst/>
              <a:cxnLst/>
              <a:rect l="l" t="t" r="r" b="b"/>
              <a:pathLst>
                <a:path w="7585" h="802" extrusionOk="0">
                  <a:moveTo>
                    <a:pt x="1" y="0"/>
                  </a:moveTo>
                  <a:lnTo>
                    <a:pt x="1" y="802"/>
                  </a:lnTo>
                  <a:lnTo>
                    <a:pt x="7585" y="802"/>
                  </a:lnTo>
                  <a:lnTo>
                    <a:pt x="7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7398120" y="1717374"/>
              <a:ext cx="663013" cy="25102"/>
            </a:xfrm>
            <a:custGeom>
              <a:avLst/>
              <a:gdLst/>
              <a:ahLst/>
              <a:cxnLst/>
              <a:rect l="l" t="t" r="r" b="b"/>
              <a:pathLst>
                <a:path w="6841" h="259" extrusionOk="0">
                  <a:moveTo>
                    <a:pt x="1" y="1"/>
                  </a:moveTo>
                  <a:lnTo>
                    <a:pt x="1" y="258"/>
                  </a:lnTo>
                  <a:lnTo>
                    <a:pt x="6841" y="258"/>
                  </a:lnTo>
                  <a:lnTo>
                    <a:pt x="6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7154081" y="721641"/>
              <a:ext cx="859949" cy="374586"/>
            </a:xfrm>
            <a:custGeom>
              <a:avLst/>
              <a:gdLst/>
              <a:ahLst/>
              <a:cxnLst/>
              <a:rect l="l" t="t" r="r" b="b"/>
              <a:pathLst>
                <a:path w="8873" h="3865" extrusionOk="0">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7500756" y="1492718"/>
              <a:ext cx="99922" cy="222038"/>
            </a:xfrm>
            <a:custGeom>
              <a:avLst/>
              <a:gdLst/>
              <a:ahLst/>
              <a:cxnLst/>
              <a:rect l="l" t="t" r="r" b="b"/>
              <a:pathLst>
                <a:path w="1031" h="2291" extrusionOk="0">
                  <a:moveTo>
                    <a:pt x="0" y="1"/>
                  </a:moveTo>
                  <a:lnTo>
                    <a:pt x="0" y="2290"/>
                  </a:lnTo>
                  <a:lnTo>
                    <a:pt x="1031" y="2290"/>
                  </a:lnTo>
                  <a:lnTo>
                    <a:pt x="10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7448033" y="1742379"/>
              <a:ext cx="97208" cy="77728"/>
            </a:xfrm>
            <a:custGeom>
              <a:avLst/>
              <a:gdLst/>
              <a:ahLst/>
              <a:cxnLst/>
              <a:rect l="l" t="t" r="r" b="b"/>
              <a:pathLst>
                <a:path w="1003" h="802" extrusionOk="0">
                  <a:moveTo>
                    <a:pt x="1" y="0"/>
                  </a:moveTo>
                  <a:lnTo>
                    <a:pt x="1" y="802"/>
                  </a:lnTo>
                  <a:lnTo>
                    <a:pt x="1002" y="802"/>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608916" y="1370699"/>
              <a:ext cx="97208" cy="99922"/>
            </a:xfrm>
            <a:custGeom>
              <a:avLst/>
              <a:gdLst/>
              <a:ahLst/>
              <a:cxnLst/>
              <a:rect l="l" t="t" r="r" b="b"/>
              <a:pathLst>
                <a:path w="1003" h="1031" extrusionOk="0">
                  <a:moveTo>
                    <a:pt x="1" y="0"/>
                  </a:moveTo>
                  <a:lnTo>
                    <a:pt x="1" y="1031"/>
                  </a:lnTo>
                  <a:lnTo>
                    <a:pt x="1002" y="1031"/>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7353732" y="829801"/>
              <a:ext cx="341247" cy="55631"/>
            </a:xfrm>
            <a:custGeom>
              <a:avLst/>
              <a:gdLst/>
              <a:ahLst/>
              <a:cxnLst/>
              <a:rect l="l" t="t" r="r" b="b"/>
              <a:pathLst>
                <a:path w="3521" h="574" extrusionOk="0">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7950067" y="2280466"/>
              <a:ext cx="199844" cy="174839"/>
            </a:xfrm>
            <a:custGeom>
              <a:avLst/>
              <a:gdLst/>
              <a:ahLst/>
              <a:cxnLst/>
              <a:rect l="l" t="t" r="r" b="b"/>
              <a:pathLst>
                <a:path w="2062" h="1804" extrusionOk="0">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897440" y="2227743"/>
              <a:ext cx="255184" cy="241421"/>
            </a:xfrm>
            <a:custGeom>
              <a:avLst/>
              <a:gdLst/>
              <a:ahLst/>
              <a:cxnLst/>
              <a:rect l="l" t="t" r="r" b="b"/>
              <a:pathLst>
                <a:path w="2633" h="2491" extrusionOk="0">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7958402" y="2274942"/>
              <a:ext cx="66679" cy="63869"/>
            </a:xfrm>
            <a:custGeom>
              <a:avLst/>
              <a:gdLst/>
              <a:ahLst/>
              <a:cxnLst/>
              <a:rect l="l" t="t" r="r" b="b"/>
              <a:pathLst>
                <a:path w="688" h="659" extrusionOk="0">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7803042" y="2133442"/>
              <a:ext cx="122213" cy="108257"/>
            </a:xfrm>
            <a:custGeom>
              <a:avLst/>
              <a:gdLst/>
              <a:ahLst/>
              <a:cxnLst/>
              <a:rect l="l" t="t" r="r" b="b"/>
              <a:pathLst>
                <a:path w="1261" h="1117" extrusionOk="0">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7789183" y="2122393"/>
              <a:ext cx="122213" cy="105446"/>
            </a:xfrm>
            <a:custGeom>
              <a:avLst/>
              <a:gdLst/>
              <a:ahLst/>
              <a:cxnLst/>
              <a:rect l="l" t="t" r="r" b="b"/>
              <a:pathLst>
                <a:path w="1261" h="1088" extrusionOk="0">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7811377" y="2133442"/>
              <a:ext cx="44485" cy="44485"/>
            </a:xfrm>
            <a:custGeom>
              <a:avLst/>
              <a:gdLst/>
              <a:ahLst/>
              <a:cxnLst/>
              <a:rect l="l" t="t" r="r" b="b"/>
              <a:pathLst>
                <a:path w="459" h="459" extrusionOk="0">
                  <a:moveTo>
                    <a:pt x="316" y="115"/>
                  </a:moveTo>
                  <a:cubicBezTo>
                    <a:pt x="459" y="201"/>
                    <a:pt x="316" y="459"/>
                    <a:pt x="144" y="344"/>
                  </a:cubicBezTo>
                  <a:cubicBezTo>
                    <a:pt x="1" y="230"/>
                    <a:pt x="173" y="1"/>
                    <a:pt x="316" y="1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8005601" y="2105723"/>
              <a:ext cx="91587" cy="86063"/>
            </a:xfrm>
            <a:custGeom>
              <a:avLst/>
              <a:gdLst/>
              <a:ahLst/>
              <a:cxnLst/>
              <a:rect l="l" t="t" r="r" b="b"/>
              <a:pathLst>
                <a:path w="945" h="888" extrusionOk="0">
                  <a:moveTo>
                    <a:pt x="630" y="201"/>
                  </a:moveTo>
                  <a:cubicBezTo>
                    <a:pt x="945" y="430"/>
                    <a:pt x="630" y="888"/>
                    <a:pt x="315" y="687"/>
                  </a:cubicBezTo>
                  <a:cubicBezTo>
                    <a:pt x="0" y="458"/>
                    <a:pt x="315" y="1"/>
                    <a:pt x="630"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8002790" y="2111248"/>
              <a:ext cx="72204" cy="72204"/>
            </a:xfrm>
            <a:custGeom>
              <a:avLst/>
              <a:gdLst/>
              <a:ahLst/>
              <a:cxnLst/>
              <a:rect l="l" t="t" r="r" b="b"/>
              <a:pathLst>
                <a:path w="745" h="745" extrusionOk="0">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8024984" y="2119582"/>
              <a:ext cx="19480" cy="19480"/>
            </a:xfrm>
            <a:custGeom>
              <a:avLst/>
              <a:gdLst/>
              <a:ahLst/>
              <a:cxnLst/>
              <a:rect l="l" t="t" r="r" b="b"/>
              <a:pathLst>
                <a:path w="201" h="201" extrusionOk="0">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7891819" y="1942029"/>
              <a:ext cx="61155" cy="61155"/>
            </a:xfrm>
            <a:custGeom>
              <a:avLst/>
              <a:gdLst/>
              <a:ahLst/>
              <a:cxnLst/>
              <a:rect l="l" t="t" r="r" b="b"/>
              <a:pathLst>
                <a:path w="631" h="631" extrusionOk="0">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7883484" y="1933791"/>
              <a:ext cx="61155" cy="63869"/>
            </a:xfrm>
            <a:custGeom>
              <a:avLst/>
              <a:gdLst/>
              <a:ahLst/>
              <a:cxnLst/>
              <a:rect l="l" t="t" r="r" b="b"/>
              <a:pathLst>
                <a:path w="631" h="659" extrusionOk="0">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7894630" y="1944840"/>
              <a:ext cx="19480" cy="19480"/>
            </a:xfrm>
            <a:custGeom>
              <a:avLst/>
              <a:gdLst/>
              <a:ahLst/>
              <a:cxnLst/>
              <a:rect l="l" t="t" r="r" b="b"/>
              <a:pathLst>
                <a:path w="201" h="201" extrusionOk="0">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746450" y="4765728"/>
              <a:ext cx="2338329" cy="127640"/>
            </a:xfrm>
            <a:custGeom>
              <a:avLst/>
              <a:gdLst/>
              <a:ahLst/>
              <a:cxnLst/>
              <a:rect l="l" t="t" r="r" b="b"/>
              <a:pathLst>
                <a:path w="24127" h="1317" extrusionOk="0">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887950" y="3401029"/>
              <a:ext cx="2263411" cy="1436899"/>
            </a:xfrm>
            <a:custGeom>
              <a:avLst/>
              <a:gdLst/>
              <a:ahLst/>
              <a:cxnLst/>
              <a:rect l="l" t="t" r="r" b="b"/>
              <a:pathLst>
                <a:path w="23354" h="14826" extrusionOk="0">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5886494" y="4044563"/>
              <a:ext cx="91587" cy="133262"/>
            </a:xfrm>
            <a:custGeom>
              <a:avLst/>
              <a:gdLst/>
              <a:ahLst/>
              <a:cxnLst/>
              <a:rect l="l" t="t" r="r" b="b"/>
              <a:pathLst>
                <a:path w="945" h="1375" extrusionOk="0">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5994654" y="4044563"/>
              <a:ext cx="119305" cy="133262"/>
            </a:xfrm>
            <a:custGeom>
              <a:avLst/>
              <a:gdLst/>
              <a:ahLst/>
              <a:cxnLst/>
              <a:rect l="l" t="t" r="r" b="b"/>
              <a:pathLst>
                <a:path w="1231" h="1375" extrusionOk="0">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6125008" y="4044563"/>
              <a:ext cx="138786" cy="133262"/>
            </a:xfrm>
            <a:custGeom>
              <a:avLst/>
              <a:gdLst/>
              <a:ahLst/>
              <a:cxnLst/>
              <a:rect l="l" t="t" r="r" b="b"/>
              <a:pathLst>
                <a:path w="1432" h="1375" extrusionOk="0">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5628499" y="4258170"/>
              <a:ext cx="122116" cy="133165"/>
            </a:xfrm>
            <a:custGeom>
              <a:avLst/>
              <a:gdLst/>
              <a:ahLst/>
              <a:cxnLst/>
              <a:rect l="l" t="t" r="r" b="b"/>
              <a:pathLst>
                <a:path w="1260" h="1374" extrusionOk="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5764377" y="4258170"/>
              <a:ext cx="147121" cy="133165"/>
            </a:xfrm>
            <a:custGeom>
              <a:avLst/>
              <a:gdLst/>
              <a:ahLst/>
              <a:cxnLst/>
              <a:rect l="l" t="t" r="r" b="b"/>
              <a:pathLst>
                <a:path w="1518" h="1374" extrusionOk="0">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897542" y="4258170"/>
              <a:ext cx="113781" cy="133165"/>
            </a:xfrm>
            <a:custGeom>
              <a:avLst/>
              <a:gdLst/>
              <a:ahLst/>
              <a:cxnLst/>
              <a:rect l="l" t="t" r="r" b="b"/>
              <a:pathLst>
                <a:path w="1174" h="1374" extrusionOk="0">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6022372" y="4258170"/>
              <a:ext cx="119402" cy="135975"/>
            </a:xfrm>
            <a:custGeom>
              <a:avLst/>
              <a:gdLst/>
              <a:ahLst/>
              <a:cxnLst/>
              <a:rect l="l" t="t" r="r" b="b"/>
              <a:pathLst>
                <a:path w="1232" h="1403" extrusionOk="0">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6166586" y="4258170"/>
              <a:ext cx="119402" cy="133165"/>
            </a:xfrm>
            <a:custGeom>
              <a:avLst/>
              <a:gdLst/>
              <a:ahLst/>
              <a:cxnLst/>
              <a:rect l="l" t="t" r="r" b="b"/>
              <a:pathLst>
                <a:path w="1232" h="1374" extrusionOk="0">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6302465" y="4258170"/>
              <a:ext cx="108354" cy="133165"/>
            </a:xfrm>
            <a:custGeom>
              <a:avLst/>
              <a:gdLst/>
              <a:ahLst/>
              <a:cxnLst/>
              <a:rect l="l" t="t" r="r" b="b"/>
              <a:pathLst>
                <a:path w="1118" h="1374" extrusionOk="0">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997368" y="3650689"/>
              <a:ext cx="266426" cy="258091"/>
            </a:xfrm>
            <a:custGeom>
              <a:avLst/>
              <a:gdLst/>
              <a:ahLst/>
              <a:cxnLst/>
              <a:rect l="l" t="t" r="r" b="b"/>
              <a:pathLst>
                <a:path w="2749" h="2663" extrusionOk="0">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6047377" y="3683932"/>
              <a:ext cx="216417" cy="224849"/>
            </a:xfrm>
            <a:custGeom>
              <a:avLst/>
              <a:gdLst/>
              <a:ahLst/>
              <a:cxnLst/>
              <a:rect l="l" t="t" r="r" b="b"/>
              <a:pathLst>
                <a:path w="2233" h="2320" extrusionOk="0">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6011227" y="3711747"/>
              <a:ext cx="160980" cy="257994"/>
            </a:xfrm>
            <a:custGeom>
              <a:avLst/>
              <a:gdLst/>
              <a:ahLst/>
              <a:cxnLst/>
              <a:rect l="l" t="t" r="r" b="b"/>
              <a:pathLst>
                <a:path w="1661" h="2662" extrusionOk="0">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781047" y="3650689"/>
              <a:ext cx="266426" cy="258091"/>
            </a:xfrm>
            <a:custGeom>
              <a:avLst/>
              <a:gdLst/>
              <a:ahLst/>
              <a:cxnLst/>
              <a:rect l="l" t="t" r="r" b="b"/>
              <a:pathLst>
                <a:path w="2749" h="2663" extrusionOk="0">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781047" y="3683932"/>
              <a:ext cx="216417" cy="224849"/>
            </a:xfrm>
            <a:custGeom>
              <a:avLst/>
              <a:gdLst/>
              <a:ahLst/>
              <a:cxnLst/>
              <a:rect l="l" t="t" r="r" b="b"/>
              <a:pathLst>
                <a:path w="2233" h="2320" extrusionOk="0">
                  <a:moveTo>
                    <a:pt x="516" y="1"/>
                  </a:moveTo>
                  <a:cubicBezTo>
                    <a:pt x="1" y="1117"/>
                    <a:pt x="1059" y="2319"/>
                    <a:pt x="2233" y="1976"/>
                  </a:cubicBezTo>
                  <a:cubicBezTo>
                    <a:pt x="2090" y="1460"/>
                    <a:pt x="1088" y="258"/>
                    <a:pt x="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872634" y="3711747"/>
              <a:ext cx="160883" cy="257994"/>
            </a:xfrm>
            <a:custGeom>
              <a:avLst/>
              <a:gdLst/>
              <a:ahLst/>
              <a:cxnLst/>
              <a:rect l="l" t="t" r="r" b="b"/>
              <a:pathLst>
                <a:path w="1660" h="2662" extrusionOk="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184712" y="3398315"/>
              <a:ext cx="252470" cy="1439613"/>
            </a:xfrm>
            <a:custGeom>
              <a:avLst/>
              <a:gdLst/>
              <a:ahLst/>
              <a:cxnLst/>
              <a:rect l="l" t="t" r="r" b="b"/>
              <a:pathLst>
                <a:path w="2605" h="14854" extrusionOk="0">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4890664" y="3401029"/>
              <a:ext cx="2235693" cy="1436899"/>
            </a:xfrm>
            <a:custGeom>
              <a:avLst/>
              <a:gdLst/>
              <a:ahLst/>
              <a:cxnLst/>
              <a:rect l="l" t="t" r="r" b="b"/>
              <a:pathLst>
                <a:path w="23068" h="14826" extrusionOk="0">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4954532" y="2893471"/>
              <a:ext cx="2133057" cy="507654"/>
            </a:xfrm>
            <a:custGeom>
              <a:avLst/>
              <a:gdLst/>
              <a:ahLst/>
              <a:cxnLst/>
              <a:rect l="l" t="t" r="r" b="b"/>
              <a:pathLst>
                <a:path w="22009" h="5238" extrusionOk="0">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600780" y="2957243"/>
              <a:ext cx="1103987" cy="388445"/>
            </a:xfrm>
            <a:custGeom>
              <a:avLst/>
              <a:gdLst/>
              <a:ahLst/>
              <a:cxnLst/>
              <a:rect l="l" t="t" r="r" b="b"/>
              <a:pathLst>
                <a:path w="11391" h="4008" extrusionOk="0">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6674144" y="3864296"/>
              <a:ext cx="202654" cy="174839"/>
            </a:xfrm>
            <a:custGeom>
              <a:avLst/>
              <a:gdLst/>
              <a:ahLst/>
              <a:cxnLst/>
              <a:rect l="l" t="t" r="r" b="b"/>
              <a:pathLst>
                <a:path w="2091" h="1804" extrusionOk="0">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6649236" y="3844816"/>
              <a:ext cx="202558" cy="174839"/>
            </a:xfrm>
            <a:custGeom>
              <a:avLst/>
              <a:gdLst/>
              <a:ahLst/>
              <a:cxnLst/>
              <a:rect l="l" t="t" r="r" b="b"/>
              <a:pathLst>
                <a:path w="2090" h="1804" extrusionOk="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6699149" y="3872534"/>
              <a:ext cx="63869" cy="61155"/>
            </a:xfrm>
            <a:custGeom>
              <a:avLst/>
              <a:gdLst/>
              <a:ahLst/>
              <a:cxnLst/>
              <a:rect l="l" t="t" r="r" b="b"/>
              <a:pathLst>
                <a:path w="659" h="631" extrusionOk="0">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6668620" y="4130529"/>
              <a:ext cx="122116" cy="105543"/>
            </a:xfrm>
            <a:custGeom>
              <a:avLst/>
              <a:gdLst/>
              <a:ahLst/>
              <a:cxnLst/>
              <a:rect l="l" t="t" r="r" b="b"/>
              <a:pathLst>
                <a:path w="1260" h="1089" extrusionOk="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1"/>
            <p:cNvSpPr/>
            <p:nvPr/>
          </p:nvSpPr>
          <p:spPr>
            <a:xfrm>
              <a:off x="6654761" y="4119481"/>
              <a:ext cx="122116" cy="105446"/>
            </a:xfrm>
            <a:custGeom>
              <a:avLst/>
              <a:gdLst/>
              <a:ahLst/>
              <a:cxnLst/>
              <a:rect l="l" t="t" r="r" b="b"/>
              <a:pathLst>
                <a:path w="1260" h="1088" extrusionOk="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6685290" y="4133340"/>
              <a:ext cx="38961" cy="41675"/>
            </a:xfrm>
            <a:custGeom>
              <a:avLst/>
              <a:gdLst/>
              <a:ahLst/>
              <a:cxnLst/>
              <a:rect l="l" t="t" r="r" b="b"/>
              <a:pathLst>
                <a:path w="402" h="430" extrusionOk="0">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6546601" y="3964121"/>
              <a:ext cx="72204" cy="63869"/>
            </a:xfrm>
            <a:custGeom>
              <a:avLst/>
              <a:gdLst/>
              <a:ahLst/>
              <a:cxnLst/>
              <a:rect l="l" t="t" r="r" b="b"/>
              <a:pathLst>
                <a:path w="745" h="659" extrusionOk="0">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6541076" y="3958597"/>
              <a:ext cx="63869" cy="61058"/>
            </a:xfrm>
            <a:custGeom>
              <a:avLst/>
              <a:gdLst/>
              <a:ahLst/>
              <a:cxnLst/>
              <a:rect l="l" t="t" r="r" b="b"/>
              <a:pathLst>
                <a:path w="659" h="630" extrusionOk="0">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6554935" y="3966932"/>
              <a:ext cx="16767" cy="19480"/>
            </a:xfrm>
            <a:custGeom>
              <a:avLst/>
              <a:gdLst/>
              <a:ahLst/>
              <a:cxnLst/>
              <a:rect l="l" t="t" r="r" b="b"/>
              <a:pathLst>
                <a:path w="173" h="201" extrusionOk="0">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5534198" y="3817097"/>
              <a:ext cx="2759920" cy="921007"/>
            </a:xfrm>
            <a:custGeom>
              <a:avLst/>
              <a:gdLst/>
              <a:ahLst/>
              <a:cxnLst/>
              <a:rect l="l" t="t" r="r" b="b"/>
              <a:pathLst>
                <a:path w="28477" h="9503" extrusionOk="0">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5439897" y="4369044"/>
              <a:ext cx="2169111" cy="277475"/>
            </a:xfrm>
            <a:custGeom>
              <a:avLst/>
              <a:gdLst/>
              <a:ahLst/>
              <a:cxnLst/>
              <a:rect l="l" t="t" r="r" b="b"/>
              <a:pathLst>
                <a:path w="22381" h="2863" extrusionOk="0">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6738013" y="4000175"/>
              <a:ext cx="416164" cy="521513"/>
            </a:xfrm>
            <a:custGeom>
              <a:avLst/>
              <a:gdLst/>
              <a:ahLst/>
              <a:cxnLst/>
              <a:rect l="l" t="t" r="r" b="b"/>
              <a:pathLst>
                <a:path w="4294" h="5381" extrusionOk="0">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6707484" y="4249835"/>
              <a:ext cx="368965" cy="319052"/>
            </a:xfrm>
            <a:custGeom>
              <a:avLst/>
              <a:gdLst/>
              <a:ahLst/>
              <a:cxnLst/>
              <a:rect l="l" t="t" r="r" b="b"/>
              <a:pathLst>
                <a:path w="3807" h="3292" extrusionOk="0">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7550669" y="3950262"/>
              <a:ext cx="668537" cy="521513"/>
            </a:xfrm>
            <a:custGeom>
              <a:avLst/>
              <a:gdLst/>
              <a:ahLst/>
              <a:cxnLst/>
              <a:rect l="l" t="t" r="r" b="b"/>
              <a:pathLst>
                <a:path w="6898" h="5381" extrusionOk="0">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7417504" y="3717272"/>
              <a:ext cx="488270" cy="574236"/>
            </a:xfrm>
            <a:custGeom>
              <a:avLst/>
              <a:gdLst/>
              <a:ahLst/>
              <a:cxnLst/>
              <a:rect l="l" t="t" r="r" b="b"/>
              <a:pathLst>
                <a:path w="5038" h="5925" extrusionOk="0">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7314868" y="3719986"/>
              <a:ext cx="388445" cy="466076"/>
            </a:xfrm>
            <a:custGeom>
              <a:avLst/>
              <a:gdLst/>
              <a:ahLst/>
              <a:cxnLst/>
              <a:rect l="l" t="t" r="r" b="b"/>
              <a:pathLst>
                <a:path w="4008" h="4809" extrusionOk="0">
                  <a:moveTo>
                    <a:pt x="1" y="4809"/>
                  </a:moveTo>
                  <a:cubicBezTo>
                    <a:pt x="173" y="3120"/>
                    <a:pt x="631" y="1"/>
                    <a:pt x="2319" y="373"/>
                  </a:cubicBezTo>
                  <a:cubicBezTo>
                    <a:pt x="4008" y="745"/>
                    <a:pt x="2176" y="3721"/>
                    <a:pt x="1" y="48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7700503" y="4258170"/>
              <a:ext cx="515989" cy="355106"/>
            </a:xfrm>
            <a:custGeom>
              <a:avLst/>
              <a:gdLst/>
              <a:ahLst/>
              <a:cxnLst/>
              <a:rect l="l" t="t" r="r" b="b"/>
              <a:pathLst>
                <a:path w="5324" h="3664" extrusionOk="0">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7589533" y="4266408"/>
              <a:ext cx="122116" cy="116592"/>
            </a:xfrm>
            <a:custGeom>
              <a:avLst/>
              <a:gdLst/>
              <a:ahLst/>
              <a:cxnLst/>
              <a:rect l="l" t="t" r="r" b="b"/>
              <a:pathLst>
                <a:path w="1260" h="1203" extrusionOk="0">
                  <a:moveTo>
                    <a:pt x="973" y="459"/>
                  </a:moveTo>
                  <a:cubicBezTo>
                    <a:pt x="887" y="1"/>
                    <a:pt x="0" y="373"/>
                    <a:pt x="258" y="745"/>
                  </a:cubicBezTo>
                  <a:cubicBezTo>
                    <a:pt x="372" y="1203"/>
                    <a:pt x="1260" y="831"/>
                    <a:pt x="973" y="4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7683834" y="4222020"/>
              <a:ext cx="91587" cy="97208"/>
            </a:xfrm>
            <a:custGeom>
              <a:avLst/>
              <a:gdLst/>
              <a:ahLst/>
              <a:cxnLst/>
              <a:rect l="l" t="t" r="r" b="b"/>
              <a:pathLst>
                <a:path w="945" h="1003" extrusionOk="0">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7586722" y="4133340"/>
              <a:ext cx="91684" cy="94398"/>
            </a:xfrm>
            <a:custGeom>
              <a:avLst/>
              <a:gdLst/>
              <a:ahLst/>
              <a:cxnLst/>
              <a:rect l="l" t="t" r="r" b="b"/>
              <a:pathLst>
                <a:path w="946" h="974" extrusionOk="0">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7706028" y="4094476"/>
              <a:ext cx="91587" cy="94398"/>
            </a:xfrm>
            <a:custGeom>
              <a:avLst/>
              <a:gdLst/>
              <a:ahLst/>
              <a:cxnLst/>
              <a:rect l="l" t="t" r="r" b="b"/>
              <a:pathLst>
                <a:path w="945" h="974" extrusionOk="0">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7772610" y="4299748"/>
              <a:ext cx="91587" cy="97111"/>
            </a:xfrm>
            <a:custGeom>
              <a:avLst/>
              <a:gdLst/>
              <a:ahLst/>
              <a:cxnLst/>
              <a:rect l="l" t="t" r="r" b="b"/>
              <a:pathLst>
                <a:path w="945" h="1002" extrusionOk="0">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1"/>
            <p:cNvSpPr/>
            <p:nvPr/>
          </p:nvSpPr>
          <p:spPr>
            <a:xfrm>
              <a:off x="7803042" y="4177728"/>
              <a:ext cx="94495" cy="97111"/>
            </a:xfrm>
            <a:custGeom>
              <a:avLst/>
              <a:gdLst/>
              <a:ahLst/>
              <a:cxnLst/>
              <a:rect l="l" t="t" r="r" b="b"/>
              <a:pathLst>
                <a:path w="975" h="1002" extrusionOk="0">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7561814" y="4019558"/>
              <a:ext cx="105446" cy="108257"/>
            </a:xfrm>
            <a:custGeom>
              <a:avLst/>
              <a:gdLst/>
              <a:ahLst/>
              <a:cxnLst/>
              <a:rect l="l" t="t" r="r" b="b"/>
              <a:pathLst>
                <a:path w="1088" h="1117" extrusionOk="0">
                  <a:moveTo>
                    <a:pt x="801" y="373"/>
                  </a:moveTo>
                  <a:cubicBezTo>
                    <a:pt x="572" y="1"/>
                    <a:pt x="0" y="258"/>
                    <a:pt x="86" y="688"/>
                  </a:cubicBezTo>
                  <a:cubicBezTo>
                    <a:pt x="200" y="1117"/>
                    <a:pt x="1088" y="745"/>
                    <a:pt x="801" y="3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7445319" y="4302461"/>
              <a:ext cx="443882" cy="349581"/>
            </a:xfrm>
            <a:custGeom>
              <a:avLst/>
              <a:gdLst/>
              <a:ahLst/>
              <a:cxnLst/>
              <a:rect l="l" t="t" r="r" b="b"/>
              <a:pathLst>
                <a:path w="4580" h="3607" extrusionOk="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7256620" y="3991840"/>
              <a:ext cx="424499" cy="543707"/>
            </a:xfrm>
            <a:custGeom>
              <a:avLst/>
              <a:gdLst/>
              <a:ahLst/>
              <a:cxnLst/>
              <a:rect l="l" t="t" r="r" b="b"/>
              <a:pathLst>
                <a:path w="4380" h="5610" extrusionOk="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7326013" y="4174917"/>
              <a:ext cx="174839" cy="219227"/>
            </a:xfrm>
            <a:custGeom>
              <a:avLst/>
              <a:gdLst/>
              <a:ahLst/>
              <a:cxnLst/>
              <a:rect l="l" t="t" r="r" b="b"/>
              <a:pathLst>
                <a:path w="1804" h="2262" extrusionOk="0">
                  <a:moveTo>
                    <a:pt x="258" y="2261"/>
                  </a:moveTo>
                  <a:cubicBezTo>
                    <a:pt x="0" y="1918"/>
                    <a:pt x="974" y="544"/>
                    <a:pt x="1374" y="287"/>
                  </a:cubicBezTo>
                  <a:cubicBezTo>
                    <a:pt x="1803" y="0"/>
                    <a:pt x="630" y="1431"/>
                    <a:pt x="258" y="22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7489707" y="4449486"/>
              <a:ext cx="335625" cy="205368"/>
            </a:xfrm>
            <a:custGeom>
              <a:avLst/>
              <a:gdLst/>
              <a:ahLst/>
              <a:cxnLst/>
              <a:rect l="l" t="t" r="r" b="b"/>
              <a:pathLst>
                <a:path w="3463" h="2119" extrusionOk="0">
                  <a:moveTo>
                    <a:pt x="0" y="1146"/>
                  </a:moveTo>
                  <a:cubicBezTo>
                    <a:pt x="401" y="1346"/>
                    <a:pt x="1717" y="1231"/>
                    <a:pt x="2576" y="630"/>
                  </a:cubicBezTo>
                  <a:cubicBezTo>
                    <a:pt x="3463" y="1"/>
                    <a:pt x="1803" y="2119"/>
                    <a:pt x="0" y="1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5753329" y="4596510"/>
              <a:ext cx="2263411" cy="368965"/>
            </a:xfrm>
            <a:custGeom>
              <a:avLst/>
              <a:gdLst/>
              <a:ahLst/>
              <a:cxnLst/>
              <a:rect l="l" t="t" r="r" b="b"/>
              <a:pathLst>
                <a:path w="23354" h="3807" extrusionOk="0">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6047377" y="4593699"/>
              <a:ext cx="252470" cy="374586"/>
            </a:xfrm>
            <a:custGeom>
              <a:avLst/>
              <a:gdLst/>
              <a:ahLst/>
              <a:cxnLst/>
              <a:rect l="l" t="t" r="r" b="b"/>
              <a:pathLst>
                <a:path w="2605" h="3865" extrusionOk="0">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5753329" y="4593699"/>
              <a:ext cx="2241217" cy="441168"/>
            </a:xfrm>
            <a:custGeom>
              <a:avLst/>
              <a:gdLst/>
              <a:ahLst/>
              <a:cxnLst/>
              <a:rect l="l" t="t" r="r" b="b"/>
              <a:pathLst>
                <a:path w="23125" h="4552" extrusionOk="0">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6862843" y="4516068"/>
              <a:ext cx="876522" cy="571522"/>
            </a:xfrm>
            <a:custGeom>
              <a:avLst/>
              <a:gdLst/>
              <a:ahLst/>
              <a:cxnLst/>
              <a:rect l="l" t="t" r="r" b="b"/>
              <a:pathLst>
                <a:path w="9044" h="5897" extrusionOk="0">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6998722" y="4491160"/>
              <a:ext cx="771173" cy="515989"/>
            </a:xfrm>
            <a:custGeom>
              <a:avLst/>
              <a:gdLst/>
              <a:ahLst/>
              <a:cxnLst/>
              <a:rect l="l" t="t" r="r" b="b"/>
              <a:pathLst>
                <a:path w="7957" h="5324" extrusionOk="0">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6823979" y="4499398"/>
              <a:ext cx="646343" cy="269140"/>
            </a:xfrm>
            <a:custGeom>
              <a:avLst/>
              <a:gdLst/>
              <a:ahLst/>
              <a:cxnLst/>
              <a:rect l="l" t="t" r="r" b="b"/>
              <a:pathLst>
                <a:path w="6669" h="2777" extrusionOk="0">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41"/>
          <p:cNvGrpSpPr/>
          <p:nvPr/>
        </p:nvGrpSpPr>
        <p:grpSpPr>
          <a:xfrm>
            <a:off x="-25" y="0"/>
            <a:ext cx="9144020" cy="342900"/>
            <a:chOff x="-25" y="0"/>
            <a:chExt cx="9144020" cy="342900"/>
          </a:xfrm>
        </p:grpSpPr>
        <p:sp>
          <p:nvSpPr>
            <p:cNvPr id="828" name="Google Shape;828;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41"/>
            <p:cNvGrpSpPr/>
            <p:nvPr/>
          </p:nvGrpSpPr>
          <p:grpSpPr>
            <a:xfrm>
              <a:off x="215975" y="111150"/>
              <a:ext cx="642950" cy="120600"/>
              <a:chOff x="215975" y="152625"/>
              <a:chExt cx="642950" cy="120600"/>
            </a:xfrm>
          </p:grpSpPr>
          <p:sp>
            <p:nvSpPr>
              <p:cNvPr id="830" name="Google Shape;830;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4219</TotalTime>
  <Words>950</Words>
  <Application>Microsoft Office PowerPoint</Application>
  <PresentationFormat>全屏显示(16:9)</PresentationFormat>
  <Paragraphs>60</Paragraphs>
  <Slides>10</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Times New Roman</vt:lpstr>
      <vt:lpstr>Anaheim</vt:lpstr>
      <vt:lpstr>Calibri</vt:lpstr>
      <vt:lpstr>Arial</vt:lpstr>
      <vt:lpstr>Montserrat</vt:lpstr>
      <vt:lpstr>Alata</vt:lpstr>
      <vt:lpstr>Roboto Condensed Light</vt:lpstr>
      <vt:lpstr>Healthcare Center Website by Slidesgo</vt:lpstr>
      <vt:lpstr>Spatial accessibility to the COVID-19 testing sites and the driven factors behind in NYC</vt:lpstr>
      <vt:lpstr>Background</vt:lpstr>
      <vt:lpstr>Methods</vt:lpstr>
      <vt:lpstr>Spatial distribution</vt:lpstr>
      <vt:lpstr>Accessibility: non-transit</vt:lpstr>
      <vt:lpstr>Accessibility: transit</vt:lpstr>
      <vt:lpstr>PowerPoint 演示文稿</vt:lpstr>
      <vt:lpstr>Service Area</vt:lpstr>
      <vt:lpstr>Next steps: Influencing factors detection </vt:lpstr>
      <vt:lpstr>                           Thanks!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accessibility to the COVID-19 testing sites and the driven factors behind in NYC</dc:title>
  <dc:creator>Zheng Anran</dc:creator>
  <cp:lastModifiedBy>Anran Zheng</cp:lastModifiedBy>
  <cp:revision>11</cp:revision>
  <dcterms:modified xsi:type="dcterms:W3CDTF">2022-03-18T06:02:54Z</dcterms:modified>
</cp:coreProperties>
</file>